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98" r:id="rId4"/>
    <p:sldId id="261" r:id="rId5"/>
    <p:sldId id="262" r:id="rId6"/>
    <p:sldId id="263" r:id="rId7"/>
    <p:sldId id="265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3" r:id="rId16"/>
    <p:sldId id="272" r:id="rId17"/>
    <p:sldId id="274" r:id="rId18"/>
    <p:sldId id="275" r:id="rId19"/>
    <p:sldId id="276" r:id="rId20"/>
    <p:sldId id="277" r:id="rId21"/>
    <p:sldId id="278" r:id="rId22"/>
    <p:sldId id="280" r:id="rId23"/>
    <p:sldId id="281" r:id="rId24"/>
    <p:sldId id="283" r:id="rId25"/>
    <p:sldId id="284" r:id="rId26"/>
    <p:sldId id="285" r:id="rId27"/>
    <p:sldId id="286" r:id="rId28"/>
    <p:sldId id="287" r:id="rId29"/>
    <p:sldId id="282" r:id="rId30"/>
    <p:sldId id="288" r:id="rId31"/>
    <p:sldId id="289" r:id="rId32"/>
    <p:sldId id="290" r:id="rId33"/>
    <p:sldId id="279" r:id="rId34"/>
    <p:sldId id="291" r:id="rId35"/>
    <p:sldId id="293" r:id="rId36"/>
    <p:sldId id="292" r:id="rId37"/>
    <p:sldId id="294" r:id="rId38"/>
    <p:sldId id="295" r:id="rId39"/>
    <p:sldId id="297" r:id="rId40"/>
    <p:sldId id="296" r:id="rId41"/>
    <p:sldId id="300" r:id="rId42"/>
    <p:sldId id="301" r:id="rId43"/>
    <p:sldId id="302" r:id="rId44"/>
    <p:sldId id="303" r:id="rId45"/>
    <p:sldId id="305" r:id="rId46"/>
    <p:sldId id="304" r:id="rId47"/>
    <p:sldId id="306" r:id="rId48"/>
    <p:sldId id="307" r:id="rId49"/>
    <p:sldId id="308" r:id="rId50"/>
    <p:sldId id="309" r:id="rId51"/>
    <p:sldId id="312" r:id="rId52"/>
    <p:sldId id="310" r:id="rId53"/>
    <p:sldId id="311" r:id="rId54"/>
    <p:sldId id="314" r:id="rId55"/>
    <p:sldId id="317" r:id="rId56"/>
    <p:sldId id="318" r:id="rId57"/>
    <p:sldId id="316" r:id="rId58"/>
    <p:sldId id="315" r:id="rId59"/>
    <p:sldId id="319" r:id="rId60"/>
    <p:sldId id="321" r:id="rId61"/>
    <p:sldId id="313" r:id="rId62"/>
    <p:sldId id="322" r:id="rId63"/>
    <p:sldId id="323" r:id="rId64"/>
    <p:sldId id="324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334" r:id="rId75"/>
    <p:sldId id="335" r:id="rId76"/>
    <p:sldId id="336" r:id="rId77"/>
    <p:sldId id="337" r:id="rId78"/>
    <p:sldId id="340" r:id="rId79"/>
    <p:sldId id="338" r:id="rId80"/>
    <p:sldId id="339" r:id="rId81"/>
    <p:sldId id="341" r:id="rId82"/>
    <p:sldId id="342" r:id="rId83"/>
    <p:sldId id="343" r:id="rId84"/>
    <p:sldId id="344" r:id="rId85"/>
    <p:sldId id="345" r:id="rId86"/>
    <p:sldId id="346" r:id="rId87"/>
    <p:sldId id="347" r:id="rId88"/>
    <p:sldId id="348" r:id="rId89"/>
    <p:sldId id="349" r:id="rId90"/>
    <p:sldId id="350" r:id="rId91"/>
    <p:sldId id="351" r:id="rId92"/>
    <p:sldId id="352" r:id="rId93"/>
    <p:sldId id="354" r:id="rId94"/>
    <p:sldId id="355" r:id="rId95"/>
    <p:sldId id="358" r:id="rId96"/>
    <p:sldId id="357" r:id="rId97"/>
    <p:sldId id="359" r:id="rId98"/>
    <p:sldId id="353" r:id="rId99"/>
    <p:sldId id="356" r:id="rId100"/>
    <p:sldId id="360" r:id="rId101"/>
    <p:sldId id="361" r:id="rId102"/>
    <p:sldId id="362" r:id="rId103"/>
    <p:sldId id="363" r:id="rId104"/>
    <p:sldId id="364" r:id="rId105"/>
    <p:sldId id="366" r:id="rId106"/>
    <p:sldId id="365" r:id="rId107"/>
    <p:sldId id="367" r:id="rId108"/>
    <p:sldId id="368" r:id="rId109"/>
    <p:sldId id="369" r:id="rId110"/>
    <p:sldId id="370" r:id="rId111"/>
    <p:sldId id="371" r:id="rId112"/>
    <p:sldId id="372" r:id="rId113"/>
    <p:sldId id="373" r:id="rId114"/>
    <p:sldId id="374" r:id="rId115"/>
    <p:sldId id="375" r:id="rId116"/>
    <p:sldId id="376" r:id="rId117"/>
    <p:sldId id="378" r:id="rId118"/>
    <p:sldId id="379" r:id="rId119"/>
    <p:sldId id="380" r:id="rId120"/>
    <p:sldId id="381" r:id="rId121"/>
    <p:sldId id="382" r:id="rId122"/>
    <p:sldId id="383" r:id="rId123"/>
    <p:sldId id="384" r:id="rId124"/>
    <p:sldId id="385" r:id="rId125"/>
    <p:sldId id="386" r:id="rId126"/>
    <p:sldId id="387" r:id="rId127"/>
    <p:sldId id="388" r:id="rId128"/>
    <p:sldId id="389" r:id="rId129"/>
    <p:sldId id="390" r:id="rId130"/>
    <p:sldId id="391" r:id="rId131"/>
    <p:sldId id="393" r:id="rId132"/>
    <p:sldId id="392" r:id="rId133"/>
    <p:sldId id="394" r:id="rId134"/>
    <p:sldId id="395" r:id="rId135"/>
    <p:sldId id="396" r:id="rId136"/>
    <p:sldId id="397" r:id="rId137"/>
    <p:sldId id="398" r:id="rId138"/>
    <p:sldId id="399" r:id="rId139"/>
    <p:sldId id="400" r:id="rId140"/>
    <p:sldId id="401" r:id="rId141"/>
    <p:sldId id="402" r:id="rId142"/>
    <p:sldId id="403" r:id="rId1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3931"/>
    <a:srgbClr val="796D5D"/>
    <a:srgbClr val="C0B8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>
        <p:scale>
          <a:sx n="66" d="100"/>
          <a:sy n="66" d="100"/>
        </p:scale>
        <p:origin x="1320" y="3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9DE09-227A-ADBB-4631-F707506EB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A2636E-D0E3-5C6B-B377-9B41EBFA2C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DA0AB-9FDD-39AE-3077-0909C0E4A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8670C-D07C-4544-BF0B-797220330F72}" type="datetimeFigureOut">
              <a:rPr lang="en-PH" smtClean="0"/>
              <a:t>12/10/2025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543B7-69AB-F9FC-EE1D-D86BCE58C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F4658-FA3E-6A5D-8458-37AA7EE3C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63D96-CA22-444B-BAA8-56C849EDBFA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09976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37B35-172F-5140-9715-B461E63A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775561-0D2E-3DB1-DB70-13451814C9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5504F-820C-2070-EB99-86D2A73F4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8670C-D07C-4544-BF0B-797220330F72}" type="datetimeFigureOut">
              <a:rPr lang="en-PH" smtClean="0"/>
              <a:t>12/10/2025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0266B-83E4-77B0-9D34-E4AE4EB45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0ACBE-249C-92EB-FA3C-CE02F5E94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63D96-CA22-444B-BAA8-56C849EDBFA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42329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BE451F-2CE2-D278-8109-29B797DAD9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BF1D86-768F-5361-3417-B1BD8A497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C6F87-DA62-5B76-4D95-89D110B54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8670C-D07C-4544-BF0B-797220330F72}" type="datetimeFigureOut">
              <a:rPr lang="en-PH" smtClean="0"/>
              <a:t>12/10/2025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578F1-FA07-BFBB-1E11-0BD76929B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A9B2E-5D21-CAB1-1C29-A2EDFF00C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63D96-CA22-444B-BAA8-56C849EDBFA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31099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D7888-0180-CF48-062E-769CE0977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F39E1-8E34-9578-0E83-CD9F9EF6D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B6A0D-EA71-A883-0B19-F81E5DCC8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8670C-D07C-4544-BF0B-797220330F72}" type="datetimeFigureOut">
              <a:rPr lang="en-PH" smtClean="0"/>
              <a:t>12/10/2025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52DF6-F8D7-204C-88C3-3906A543C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9F1BE-10C4-02BF-46CE-5000DEA53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63D96-CA22-444B-BAA8-56C849EDBFA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48727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99BBE-0D70-C6CD-1C9D-AC2C4967E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1EDDAC-31E1-97E3-49D0-D7DAD4EE5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703C6-203D-5483-DDF9-5926C1A7A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8670C-D07C-4544-BF0B-797220330F72}" type="datetimeFigureOut">
              <a:rPr lang="en-PH" smtClean="0"/>
              <a:t>12/10/2025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8CBE5-147B-72E0-6052-A07B2D8A6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33D39-D150-1CE5-CF93-EC31CAA3E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63D96-CA22-444B-BAA8-56C849EDBFA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45065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6EF55-7182-03D0-4ED2-A4EA30BC1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5D901-646A-CBC1-39EB-D9AFA64D12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D54058-DB8F-0D56-C81C-18F86CD9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DD7FD5-49B1-AD63-DE44-88D6BFE03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8670C-D07C-4544-BF0B-797220330F72}" type="datetimeFigureOut">
              <a:rPr lang="en-PH" smtClean="0"/>
              <a:t>12/10/2025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119090-7A75-62F6-CD06-1F73382CF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596A0C-472D-5855-1077-FAD16C754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63D96-CA22-444B-BAA8-56C849EDBFA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74653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E954E-B1B4-75FB-8C52-7413D11FE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54E07-A18F-A951-9972-B49FAFAB1A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5CA600-7EF2-89ED-886B-9A2FD297D8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09DB4D-D7BB-7477-F6F9-D084B67286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371712-CD6E-1C3C-6545-0E87BAF1E9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C6917C-BFA7-4404-FE6B-EA3D1831B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8670C-D07C-4544-BF0B-797220330F72}" type="datetimeFigureOut">
              <a:rPr lang="en-PH" smtClean="0"/>
              <a:t>12/10/2025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D0A54C-397E-D7A7-5E3B-7C5AA5ED6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0C3DD8-6725-4B61-11C6-BE7F1B108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63D96-CA22-444B-BAA8-56C849EDBFA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35970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A1574-3D5C-DB82-137C-E2E6A07B4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833C94-8B30-AE58-9EE3-3F0AE02F6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8670C-D07C-4544-BF0B-797220330F72}" type="datetimeFigureOut">
              <a:rPr lang="en-PH" smtClean="0"/>
              <a:t>12/10/2025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7CC069-949B-3DFD-53F6-E0B81B34B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64B3A7-9149-8BF1-BB3B-864F58AF9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63D96-CA22-444B-BAA8-56C849EDBFA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51254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D343D3-CD26-7572-1ACF-5C5F46DE4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8670C-D07C-4544-BF0B-797220330F72}" type="datetimeFigureOut">
              <a:rPr lang="en-PH" smtClean="0"/>
              <a:t>12/10/2025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60EE9-C7FA-8A45-3CC6-F30BF9E34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90DEDB-D3E0-1AF4-9A53-30F1A0C46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63D96-CA22-444B-BAA8-56C849EDBFA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86990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1DB32-9561-E98C-A2B9-A3D7B3F18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4BF34-A923-D95D-41A8-A419758CE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083517-A938-ACBC-65AF-B7C414BC3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2693A8-4391-8F76-E420-71783B455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8670C-D07C-4544-BF0B-797220330F72}" type="datetimeFigureOut">
              <a:rPr lang="en-PH" smtClean="0"/>
              <a:t>12/10/2025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F7A83D-3491-BCF4-9972-AF625F07B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EB964F-BEF1-D266-6878-8E2F908E2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63D96-CA22-444B-BAA8-56C849EDBFA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62130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97ABE-DB0F-DBF8-1992-EBCA14BC3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0274FA-2B62-BFB4-4C42-C94D0518F8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84D2AB-EB28-9E8C-B7D9-CE3333FB2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937628-B47C-39C4-5A81-FC54BE981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8670C-D07C-4544-BF0B-797220330F72}" type="datetimeFigureOut">
              <a:rPr lang="en-PH" smtClean="0"/>
              <a:t>12/10/2025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90FA72-85D5-6112-8371-9203FCEE9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ECA01C-31B3-C6EE-1BC8-72186E6E7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63D96-CA22-444B-BAA8-56C849EDBFA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22125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1D4204-66BE-55B9-0D13-E309ED5A6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1D5735-42FC-39EF-5EAE-9E07E1656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9C861-8781-AA38-2770-C6ACC3CA7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18670C-D07C-4544-BF0B-797220330F72}" type="datetimeFigureOut">
              <a:rPr lang="en-PH" smtClean="0"/>
              <a:t>12/10/2025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D4E20-5E27-5C97-F1E1-A33BC536FE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143C24-8A6B-2140-0940-17DEAC6213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D63D96-CA22-444B-BAA8-56C849EDBFA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24045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jpe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29.wdp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30.wdp"/><Relationship Id="rId5" Type="http://schemas.openxmlformats.org/officeDocument/2006/relationships/image" Target="../media/image75.png"/><Relationship Id="rId4" Type="http://schemas.microsoft.com/office/2007/relationships/hdphoto" Target="../media/hdphoto29.wdp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31.wdp"/><Relationship Id="rId5" Type="http://schemas.openxmlformats.org/officeDocument/2006/relationships/image" Target="../media/image76.png"/><Relationship Id="rId4" Type="http://schemas.microsoft.com/office/2007/relationships/hdphoto" Target="../media/hdphoto29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32.wdp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jpeg"/><Relationship Id="rId4" Type="http://schemas.microsoft.com/office/2007/relationships/hdphoto" Target="../media/hdphoto32.wdp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32.wdp"/><Relationship Id="rId4" Type="http://schemas.openxmlformats.org/officeDocument/2006/relationships/image" Target="../media/image77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33.wdp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jpeg"/><Relationship Id="rId4" Type="http://schemas.microsoft.com/office/2007/relationships/hdphoto" Target="../media/hdphoto33.wdp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34.wdp"/><Relationship Id="rId5" Type="http://schemas.openxmlformats.org/officeDocument/2006/relationships/image" Target="../media/image82.png"/><Relationship Id="rId4" Type="http://schemas.microsoft.com/office/2007/relationships/hdphoto" Target="../media/hdphoto33.wdp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35.wdp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35.wdp"/><Relationship Id="rId4" Type="http://schemas.openxmlformats.org/officeDocument/2006/relationships/image" Target="../media/image83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36.wdp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36.wdp"/><Relationship Id="rId4" Type="http://schemas.openxmlformats.org/officeDocument/2006/relationships/image" Target="../media/image8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36.wdp"/><Relationship Id="rId4" Type="http://schemas.openxmlformats.org/officeDocument/2006/relationships/image" Target="../media/image8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36.wdp"/><Relationship Id="rId4" Type="http://schemas.openxmlformats.org/officeDocument/2006/relationships/image" Target="../media/image8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37.wdp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37.wdp"/><Relationship Id="rId4" Type="http://schemas.openxmlformats.org/officeDocument/2006/relationships/image" Target="../media/image89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37.wdp"/><Relationship Id="rId4" Type="http://schemas.openxmlformats.org/officeDocument/2006/relationships/image" Target="../media/image89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37.wdp"/><Relationship Id="rId4" Type="http://schemas.openxmlformats.org/officeDocument/2006/relationships/image" Target="../media/image89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38.wdp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38.wdp"/><Relationship Id="rId4" Type="http://schemas.openxmlformats.org/officeDocument/2006/relationships/image" Target="../media/image93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38.wdp"/><Relationship Id="rId4" Type="http://schemas.openxmlformats.org/officeDocument/2006/relationships/image" Target="../media/image93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39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39.wdp"/><Relationship Id="rId4" Type="http://schemas.openxmlformats.org/officeDocument/2006/relationships/image" Target="../media/image96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jpeg"/><Relationship Id="rId4" Type="http://schemas.microsoft.com/office/2007/relationships/hdphoto" Target="../media/hdphoto39.wdp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5" Type="http://schemas.openxmlformats.org/officeDocument/2006/relationships/image" Target="../media/image15.png"/><Relationship Id="rId4" Type="http://schemas.microsoft.com/office/2007/relationships/hdphoto" Target="../media/hdphoto8.wdp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15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5" Type="http://schemas.openxmlformats.org/officeDocument/2006/relationships/image" Target="../media/image16.png"/><Relationship Id="rId4" Type="http://schemas.microsoft.com/office/2007/relationships/hdphoto" Target="../media/hdphoto9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5" Type="http://schemas.openxmlformats.org/officeDocument/2006/relationships/image" Target="../media/image16.png"/><Relationship Id="rId4" Type="http://schemas.microsoft.com/office/2007/relationships/hdphoto" Target="../media/hdphoto9.wdp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5" Type="http://schemas.openxmlformats.org/officeDocument/2006/relationships/image" Target="../media/image16.png"/><Relationship Id="rId4" Type="http://schemas.microsoft.com/office/2007/relationships/hdphoto" Target="../media/hdphoto9.wdp"/><Relationship Id="rId9" Type="http://schemas.microsoft.com/office/2007/relationships/hdphoto" Target="../media/hdphoto11.wdp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11" Type="http://schemas.microsoft.com/office/2007/relationships/hdphoto" Target="../media/hdphoto12.wdp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microsoft.com/office/2007/relationships/hdphoto" Target="../media/hdphoto9.wdp"/><Relationship Id="rId9" Type="http://schemas.microsoft.com/office/2007/relationships/hdphoto" Target="../media/hdphoto11.wdp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hdphoto" Target="../media/hdphoto13.wdp"/><Relationship Id="rId3" Type="http://schemas.openxmlformats.org/officeDocument/2006/relationships/image" Target="../media/image15.png"/><Relationship Id="rId7" Type="http://schemas.openxmlformats.org/officeDocument/2006/relationships/image" Target="../media/image17.jpeg"/><Relationship Id="rId12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11" Type="http://schemas.microsoft.com/office/2007/relationships/hdphoto" Target="../media/hdphoto12.wdp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microsoft.com/office/2007/relationships/hdphoto" Target="../media/hdphoto9.wdp"/><Relationship Id="rId9" Type="http://schemas.microsoft.com/office/2007/relationships/hdphoto" Target="../media/hdphoto11.wdp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hdphoto" Target="../media/hdphoto13.wdp"/><Relationship Id="rId3" Type="http://schemas.openxmlformats.org/officeDocument/2006/relationships/image" Target="../media/image15.png"/><Relationship Id="rId7" Type="http://schemas.openxmlformats.org/officeDocument/2006/relationships/image" Target="../media/image17.jpeg"/><Relationship Id="rId12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11" Type="http://schemas.microsoft.com/office/2007/relationships/hdphoto" Target="../media/hdphoto12.wdp"/><Relationship Id="rId5" Type="http://schemas.openxmlformats.org/officeDocument/2006/relationships/image" Target="../media/image16.png"/><Relationship Id="rId15" Type="http://schemas.microsoft.com/office/2007/relationships/hdphoto" Target="../media/hdphoto14.wdp"/><Relationship Id="rId10" Type="http://schemas.openxmlformats.org/officeDocument/2006/relationships/image" Target="../media/image19.png"/><Relationship Id="rId4" Type="http://schemas.microsoft.com/office/2007/relationships/hdphoto" Target="../media/hdphoto9.wdp"/><Relationship Id="rId9" Type="http://schemas.microsoft.com/office/2007/relationships/hdphoto" Target="../media/hdphoto11.wdp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hdphoto" Target="../media/hdphoto13.wdp"/><Relationship Id="rId3" Type="http://schemas.openxmlformats.org/officeDocument/2006/relationships/image" Target="../media/image15.png"/><Relationship Id="rId7" Type="http://schemas.openxmlformats.org/officeDocument/2006/relationships/image" Target="../media/image17.jpeg"/><Relationship Id="rId12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11" Type="http://schemas.microsoft.com/office/2007/relationships/hdphoto" Target="../media/hdphoto12.wdp"/><Relationship Id="rId5" Type="http://schemas.openxmlformats.org/officeDocument/2006/relationships/image" Target="../media/image16.png"/><Relationship Id="rId15" Type="http://schemas.microsoft.com/office/2007/relationships/hdphoto" Target="../media/hdphoto14.wdp"/><Relationship Id="rId10" Type="http://schemas.openxmlformats.org/officeDocument/2006/relationships/image" Target="../media/image19.png"/><Relationship Id="rId4" Type="http://schemas.microsoft.com/office/2007/relationships/hdphoto" Target="../media/hdphoto9.wdp"/><Relationship Id="rId9" Type="http://schemas.microsoft.com/office/2007/relationships/hdphoto" Target="../media/hdphoto11.wdp"/><Relationship Id="rId1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hdphoto" Target="../media/hdphoto13.wdp"/><Relationship Id="rId3" Type="http://schemas.openxmlformats.org/officeDocument/2006/relationships/image" Target="../media/image15.png"/><Relationship Id="rId7" Type="http://schemas.openxmlformats.org/officeDocument/2006/relationships/image" Target="../media/image17.jpeg"/><Relationship Id="rId12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11" Type="http://schemas.microsoft.com/office/2007/relationships/hdphoto" Target="../media/hdphoto12.wdp"/><Relationship Id="rId5" Type="http://schemas.openxmlformats.org/officeDocument/2006/relationships/image" Target="../media/image16.png"/><Relationship Id="rId15" Type="http://schemas.microsoft.com/office/2007/relationships/hdphoto" Target="../media/hdphoto14.wdp"/><Relationship Id="rId10" Type="http://schemas.openxmlformats.org/officeDocument/2006/relationships/image" Target="../media/image19.png"/><Relationship Id="rId4" Type="http://schemas.microsoft.com/office/2007/relationships/hdphoto" Target="../media/hdphoto9.wdp"/><Relationship Id="rId9" Type="http://schemas.microsoft.com/office/2007/relationships/hdphoto" Target="../media/hdphoto11.wdp"/><Relationship Id="rId1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hdphoto" Target="../media/hdphoto13.wdp"/><Relationship Id="rId3" Type="http://schemas.openxmlformats.org/officeDocument/2006/relationships/image" Target="../media/image15.png"/><Relationship Id="rId7" Type="http://schemas.openxmlformats.org/officeDocument/2006/relationships/image" Target="../media/image17.jpeg"/><Relationship Id="rId12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11" Type="http://schemas.microsoft.com/office/2007/relationships/hdphoto" Target="../media/hdphoto12.wdp"/><Relationship Id="rId5" Type="http://schemas.openxmlformats.org/officeDocument/2006/relationships/image" Target="../media/image16.png"/><Relationship Id="rId15" Type="http://schemas.microsoft.com/office/2007/relationships/hdphoto" Target="../media/hdphoto14.wdp"/><Relationship Id="rId10" Type="http://schemas.openxmlformats.org/officeDocument/2006/relationships/image" Target="../media/image19.png"/><Relationship Id="rId4" Type="http://schemas.microsoft.com/office/2007/relationships/hdphoto" Target="../media/hdphoto9.wdp"/><Relationship Id="rId9" Type="http://schemas.microsoft.com/office/2007/relationships/hdphoto" Target="../media/hdphoto11.wdp"/><Relationship Id="rId1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hdphoto" Target="../media/hdphoto13.wdp"/><Relationship Id="rId3" Type="http://schemas.openxmlformats.org/officeDocument/2006/relationships/image" Target="../media/image15.png"/><Relationship Id="rId7" Type="http://schemas.openxmlformats.org/officeDocument/2006/relationships/image" Target="../media/image17.jpeg"/><Relationship Id="rId12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11" Type="http://schemas.microsoft.com/office/2007/relationships/hdphoto" Target="../media/hdphoto12.wdp"/><Relationship Id="rId5" Type="http://schemas.openxmlformats.org/officeDocument/2006/relationships/image" Target="../media/image16.png"/><Relationship Id="rId15" Type="http://schemas.microsoft.com/office/2007/relationships/hdphoto" Target="../media/hdphoto14.wdp"/><Relationship Id="rId10" Type="http://schemas.openxmlformats.org/officeDocument/2006/relationships/image" Target="../media/image19.png"/><Relationship Id="rId4" Type="http://schemas.microsoft.com/office/2007/relationships/hdphoto" Target="../media/hdphoto9.wdp"/><Relationship Id="rId9" Type="http://schemas.microsoft.com/office/2007/relationships/hdphoto" Target="../media/hdphoto11.wdp"/><Relationship Id="rId14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hdphoto" Target="../media/hdphoto13.wdp"/><Relationship Id="rId3" Type="http://schemas.openxmlformats.org/officeDocument/2006/relationships/image" Target="../media/image15.png"/><Relationship Id="rId7" Type="http://schemas.openxmlformats.org/officeDocument/2006/relationships/image" Target="../media/image17.jpeg"/><Relationship Id="rId12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11" Type="http://schemas.microsoft.com/office/2007/relationships/hdphoto" Target="../media/hdphoto12.wdp"/><Relationship Id="rId5" Type="http://schemas.openxmlformats.org/officeDocument/2006/relationships/image" Target="../media/image16.png"/><Relationship Id="rId15" Type="http://schemas.microsoft.com/office/2007/relationships/hdphoto" Target="../media/hdphoto14.wdp"/><Relationship Id="rId10" Type="http://schemas.openxmlformats.org/officeDocument/2006/relationships/image" Target="../media/image19.png"/><Relationship Id="rId4" Type="http://schemas.microsoft.com/office/2007/relationships/hdphoto" Target="../media/hdphoto9.wdp"/><Relationship Id="rId9" Type="http://schemas.microsoft.com/office/2007/relationships/hdphoto" Target="../media/hdphoto11.wdp"/><Relationship Id="rId14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6.wdp"/><Relationship Id="rId5" Type="http://schemas.openxmlformats.org/officeDocument/2006/relationships/image" Target="../media/image23.png"/><Relationship Id="rId4" Type="http://schemas.microsoft.com/office/2007/relationships/hdphoto" Target="../media/hdphoto15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microsoft.com/office/2007/relationships/hdphoto" Target="../media/hdphoto6.wdp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g"/><Relationship Id="rId4" Type="http://schemas.openxmlformats.org/officeDocument/2006/relationships/image" Target="../media/image30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jpg"/><Relationship Id="rId4" Type="http://schemas.microsoft.com/office/2007/relationships/hdphoto" Target="../media/hdphoto18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eg"/><Relationship Id="rId4" Type="http://schemas.microsoft.com/office/2007/relationships/hdphoto" Target="../media/hdphoto19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jpeg"/><Relationship Id="rId4" Type="http://schemas.microsoft.com/office/2007/relationships/hdphoto" Target="../media/hdphoto20.wdp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jpeg"/><Relationship Id="rId4" Type="http://schemas.microsoft.com/office/2007/relationships/hdphoto" Target="../media/hdphoto21.wdp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2" Type="http://schemas.openxmlformats.org/officeDocument/2006/relationships/image" Target="../media/image1.jpeg"/><Relationship Id="rId16" Type="http://schemas.microsoft.com/office/2007/relationships/hdphoto" Target="../media/hdphoto7.wdp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microsoft.com/office/2007/relationships/hdphoto" Target="../media/hdphoto6.wdp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microsoft.com/office/2007/relationships/hdphoto" Target="../media/hdphoto23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microsoft.com/office/2007/relationships/hdphoto" Target="../media/hdphoto22.wdp"/><Relationship Id="rId9" Type="http://schemas.microsoft.com/office/2007/relationships/hdphoto" Target="../media/hdphoto24.wdp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25.wd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26.wdp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27.wdp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2" Type="http://schemas.openxmlformats.org/officeDocument/2006/relationships/image" Target="../media/image1.jpeg"/><Relationship Id="rId16" Type="http://schemas.microsoft.com/office/2007/relationships/hdphoto" Target="../media/hdphoto7.wdp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microsoft.com/office/2007/relationships/hdphoto" Target="../media/hdphoto6.wdp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28.wdp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5BCC2-3926-6EF8-152B-2FF6508AF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DAFA2C4C-BD2C-B814-E3E7-E9792F794F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99BF470-CB8A-35E6-5B53-F6BF0E984852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4" name="Picture 13" descr="A white pillar with a red top&#10;&#10;AI-generated content may be incorrect.">
            <a:extLst>
              <a:ext uri="{FF2B5EF4-FFF2-40B4-BE49-F238E27FC236}">
                <a16:creationId xmlns:a16="http://schemas.microsoft.com/office/drawing/2014/main" id="{0B1722E1-4B73-87BD-06B5-3890BB7E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00" b="92500" l="9786" r="89858">
                        <a14:foregroundMark x1="32206" y1="92700" x2="64057" y2="92500"/>
                        <a14:foregroundMark x1="64057" y1="92500" x2="55338" y2="86500"/>
                        <a14:foregroundMark x1="55338" y1="86500" x2="54270" y2="86700"/>
                        <a14:foregroundMark x1="33808" y1="8200" x2="60142" y2="7500"/>
                        <a14:foregroundMark x1="60142" y1="7500" x2="38968" y2="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060" y="-316365"/>
            <a:ext cx="4209790" cy="749072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FE0E62B-B9B1-AA60-B61A-10F2A9AA4849}"/>
              </a:ext>
            </a:extLst>
          </p:cNvPr>
          <p:cNvGrpSpPr/>
          <p:nvPr/>
        </p:nvGrpSpPr>
        <p:grpSpPr>
          <a:xfrm>
            <a:off x="1719322" y="1989965"/>
            <a:ext cx="8753355" cy="2878069"/>
            <a:chOff x="1719322" y="1859339"/>
            <a:chExt cx="8753355" cy="287806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BE37648-D83E-CF21-AC2A-34EB503FAB19}"/>
                </a:ext>
              </a:extLst>
            </p:cNvPr>
            <p:cNvSpPr txBox="1"/>
            <p:nvPr/>
          </p:nvSpPr>
          <p:spPr>
            <a:xfrm>
              <a:off x="2820364" y="1859339"/>
              <a:ext cx="645095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96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SCULPTURE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462CB1E-5A45-6EE4-0232-682C05923327}"/>
                </a:ext>
              </a:extLst>
            </p:cNvPr>
            <p:cNvSpPr txBox="1"/>
            <p:nvPr/>
          </p:nvSpPr>
          <p:spPr>
            <a:xfrm>
              <a:off x="1719322" y="3167748"/>
              <a:ext cx="875335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96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ARCHITECTURE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378CCE-6EC7-A2B3-311D-1CCA0A588E20}"/>
                </a:ext>
              </a:extLst>
            </p:cNvPr>
            <p:cNvSpPr txBox="1"/>
            <p:nvPr/>
          </p:nvSpPr>
          <p:spPr>
            <a:xfrm>
              <a:off x="5817242" y="2844582"/>
              <a:ext cx="5575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36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&amp;</a:t>
              </a:r>
            </a:p>
          </p:txBody>
        </p:sp>
      </p:grpSp>
      <p:pic>
        <p:nvPicPr>
          <p:cNvPr id="17" name="Picture 16" descr="After a Lesson on Michelangelo's David, a Florida Principal Loses Her Job">
            <a:extLst>
              <a:ext uri="{FF2B5EF4-FFF2-40B4-BE49-F238E27FC236}">
                <a16:creationId xmlns:a16="http://schemas.microsoft.com/office/drawing/2014/main" id="{870500C5-247F-78FC-BE1D-8907A4DCF9F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258" b="97476" l="32796" r="64191">
                        <a14:foregroundMark x1="46321" y1="6940" x2="46741" y2="5258"/>
                        <a14:foregroundMark x1="47232" y1="90536" x2="50596" y2="97581"/>
                        <a14:foregroundMark x1="50596" y1="97581" x2="56552" y2="99054"/>
                        <a14:foregroundMark x1="56552" y1="99054" x2="60196" y2="97476"/>
                        <a14:foregroundMark x1="60196" y1="97476" x2="60547" y2="93586"/>
                        <a14:backgroundMark x1="54800" y1="34490" x2="56272" y2="37645"/>
                        <a14:backgroundMark x1="42677" y1="36909" x2="41906" y2="42376"/>
                        <a14:backgroundMark x1="41626" y1="44795" x2="40925" y2="49842"/>
                        <a14:backgroundMark x1="41906" y1="33859" x2="41906" y2="33859"/>
                        <a14:backgroundMark x1="56552" y1="34280" x2="56622" y2="35226"/>
                        <a14:backgroundMark x1="60897" y1="33754" x2="60547" y2="35121"/>
                        <a14:backgroundMark x1="56762" y1="34280" x2="56903" y2="35121"/>
                        <a14:backgroundMark x1="49825" y1="17350" x2="50456" y2="172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71" r="31868"/>
          <a:stretch>
            <a:fillRect/>
          </a:stretch>
        </p:blipFill>
        <p:spPr bwMode="auto">
          <a:xfrm>
            <a:off x="-1619238" y="-136675"/>
            <a:ext cx="4957799" cy="843975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CA64D8C-2DCA-2FAB-409F-9F5DA62BA73E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341986-0536-4980-5992-29BDF0185FE9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1FD857-5FD3-4526-2F64-05421380A64B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3C8E5C-F0C0-BBDC-4C57-F77B047A0484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94B499-E9B2-E443-4ACE-87D80DDBB513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771EED-BE14-8832-0FB2-A21077E89D06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308067-1197-1CE0-E8CE-0AFC33177717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584412-1004-1FC9-29CA-C5ED56371892}"/>
              </a:ext>
            </a:extLst>
          </p:cNvPr>
          <p:cNvSpPr txBox="1"/>
          <p:nvPr/>
        </p:nvSpPr>
        <p:spPr>
          <a:xfrm>
            <a:off x="2629836" y="4416800"/>
            <a:ext cx="6932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050" spc="3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ARENAS, ESTRADA, GUTIERREZ, PACIS, RECAÑA</a:t>
            </a:r>
          </a:p>
        </p:txBody>
      </p:sp>
    </p:spTree>
    <p:extLst>
      <p:ext uri="{BB962C8B-B14F-4D97-AF65-F5344CB8AC3E}">
        <p14:creationId xmlns:p14="http://schemas.microsoft.com/office/powerpoint/2010/main" val="136714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E6786-2AAB-6858-0F33-6067770AC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002F9AE5-20F0-9E38-C08D-F38ACC08573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6373F4B-EE35-FB16-9BA9-7DA483E2FD91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7A0A4A-B119-D54D-073D-0BDFD1787B73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3F0E68-E55D-6F29-9417-5D71E1D60A19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61645E-41FD-8CEC-7D13-0DD51DB914BA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306882-D397-D308-9C68-6DFDFB838F16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3C6EA6-850E-E9AA-B784-52AA383CD7BC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6C25C8-86CA-379E-6678-A9FA179BC1AD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D61D6C-6BBE-CC5F-97EA-EEBAAA1EF08D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pic>
        <p:nvPicPr>
          <p:cNvPr id="32" name="Picture 31" descr="Great Pyramid of Giza - Wikipedia">
            <a:extLst>
              <a:ext uri="{FF2B5EF4-FFF2-40B4-BE49-F238E27FC236}">
                <a16:creationId xmlns:a16="http://schemas.microsoft.com/office/drawing/2014/main" id="{DFFF66C9-775B-7F8B-C680-A33378F5DA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45949" y="1005133"/>
            <a:ext cx="9924024" cy="5580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Picture 32" descr="The Step Pyramid Complex of Djoser - Discover Egypt's Monuments - Ministry  of Tourism and Antiquities">
            <a:extLst>
              <a:ext uri="{FF2B5EF4-FFF2-40B4-BE49-F238E27FC236}">
                <a16:creationId xmlns:a16="http://schemas.microsoft.com/office/drawing/2014/main" id="{DDD80393-ADD1-8D71-F46D-5761C494C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3097" y="2579160"/>
            <a:ext cx="3427294" cy="2245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Picture 33" descr="Visiting Karnak Temple: Everything You Need to Know - Explore Luxor">
            <a:extLst>
              <a:ext uri="{FF2B5EF4-FFF2-40B4-BE49-F238E27FC236}">
                <a16:creationId xmlns:a16="http://schemas.microsoft.com/office/drawing/2014/main" id="{E1922E1F-E8F1-0E15-430F-7135ACEF3E1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2976" y="2579160"/>
            <a:ext cx="2924227" cy="2252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34" descr="Mortuary temple of Hatshepsut - Wikipedia">
            <a:extLst>
              <a:ext uri="{FF2B5EF4-FFF2-40B4-BE49-F238E27FC236}">
                <a16:creationId xmlns:a16="http://schemas.microsoft.com/office/drawing/2014/main" id="{85221DC9-0C41-74CC-A707-7A8A3B7CEA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6407" y="2579159"/>
            <a:ext cx="3590553" cy="2245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Picture 35" descr="Abu Simbel | History, Temples, Map, &amp; Images | Britannica">
            <a:extLst>
              <a:ext uri="{FF2B5EF4-FFF2-40B4-BE49-F238E27FC236}">
                <a16:creationId xmlns:a16="http://schemas.microsoft.com/office/drawing/2014/main" id="{175458F0-EBCA-94EE-B1C3-D3DA622862C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0059" y="2579159"/>
            <a:ext cx="3002256" cy="225169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A949BB-B340-D36D-6F5D-733CD1BC3996}"/>
              </a:ext>
            </a:extLst>
          </p:cNvPr>
          <p:cNvSpPr txBox="1"/>
          <p:nvPr/>
        </p:nvSpPr>
        <p:spPr>
          <a:xfrm>
            <a:off x="6096000" y="2911474"/>
            <a:ext cx="5933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GREAT PYRAMID (KHUFU)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5F1D82-13BA-EF36-BB14-C8EF0ACF8E93}"/>
              </a:ext>
            </a:extLst>
          </p:cNvPr>
          <p:cNvSpPr txBox="1"/>
          <p:nvPr/>
        </p:nvSpPr>
        <p:spPr>
          <a:xfrm>
            <a:off x="6682090" y="3509262"/>
            <a:ext cx="4436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PH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Giza; often credited to vizier </a:t>
            </a:r>
            <a:r>
              <a:rPr lang="en-PH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Hemiunu</a:t>
            </a:r>
            <a:r>
              <a:rPr lang="en-PH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(oversaw works) but attribution is not absolutely certain.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512B6-5A29-2CFB-132D-ED3A4E181805}"/>
              </a:ext>
            </a:extLst>
          </p:cNvPr>
          <p:cNvSpPr txBox="1"/>
          <p:nvPr/>
        </p:nvSpPr>
        <p:spPr>
          <a:xfrm>
            <a:off x="6682090" y="7613013"/>
            <a:ext cx="5933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GREAT PYRAMID (KHUFU)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4D3DD4-BF81-C77E-F5BC-BF68C6C23D56}"/>
              </a:ext>
            </a:extLst>
          </p:cNvPr>
          <p:cNvSpPr txBox="1"/>
          <p:nvPr/>
        </p:nvSpPr>
        <p:spPr>
          <a:xfrm>
            <a:off x="7268180" y="8210801"/>
            <a:ext cx="4436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PH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Giza; often credited to vizier </a:t>
            </a:r>
            <a:r>
              <a:rPr lang="en-PH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Hemiunu</a:t>
            </a:r>
            <a:r>
              <a:rPr lang="en-PH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(oversaw works) but attribution is not absolutely certain. </a:t>
            </a:r>
          </a:p>
        </p:txBody>
      </p:sp>
    </p:spTree>
    <p:extLst>
      <p:ext uri="{BB962C8B-B14F-4D97-AF65-F5344CB8AC3E}">
        <p14:creationId xmlns:p14="http://schemas.microsoft.com/office/powerpoint/2010/main" val="1162532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78127-1CCB-64D6-7A17-790E460C2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BA276A66-A802-F22A-4B99-6B3C084B603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CEAE2DC-E93B-53A5-1866-4243FD01A9C0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115024-22C1-4B1C-F46D-CEA2B5AC288E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B557FA-1756-A19A-17A1-7BE801321409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21A358-3A2B-F535-BA53-0B1217F069D4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329738-BBA1-D359-5639-F89EAE793D9F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C7F351-0CBE-7BB3-43BC-95010A0CCC92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F817FB-ADC6-B783-E108-D38EB5DADC80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C14647-9986-C9A9-3AEF-C91FFF61B9F5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D9CA86-795B-0A11-C5F6-FEB8872B84CE}"/>
              </a:ext>
            </a:extLst>
          </p:cNvPr>
          <p:cNvSpPr txBox="1"/>
          <p:nvPr/>
        </p:nvSpPr>
        <p:spPr>
          <a:xfrm>
            <a:off x="5627879" y="3233082"/>
            <a:ext cx="60655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FLORENCE CATHEDRAL DOME</a:t>
            </a:r>
            <a:endParaRPr lang="en-PH" sz="4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5" name="Picture 4" descr="Brunelleschi's Dome of Florence Cathedral">
            <a:extLst>
              <a:ext uri="{FF2B5EF4-FFF2-40B4-BE49-F238E27FC236}">
                <a16:creationId xmlns:a16="http://schemas.microsoft.com/office/drawing/2014/main" id="{03E06F16-8438-2D7F-A40B-B51B80E85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01" y="1124467"/>
            <a:ext cx="4815079" cy="54607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4727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51F1C-8D59-5495-4D28-69F14A94B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8B1F5DC1-0A3B-F5FF-8359-55EB66E3511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276AA2-E209-7B38-A52C-0E3FA7D98788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9CA3AE-B53C-3BED-0AD9-AF32CE177344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2EED67-9EB5-B9F0-0ECF-3A9449046C67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07F66E-4241-8C00-71D9-AA5E6469B46F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12B1A6-6657-323F-47B3-46D6C55EE07E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82BCB6-6E70-F4E8-9D28-5EDB1C0C477A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9AF73D-95A1-6571-DF09-92B66629EA48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E34C03-450F-B52D-41DF-D42D7824C68F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BBF79C-2F65-AB6C-E4A1-26DFB9AF7D43}"/>
              </a:ext>
            </a:extLst>
          </p:cNvPr>
          <p:cNvSpPr txBox="1"/>
          <p:nvPr/>
        </p:nvSpPr>
        <p:spPr>
          <a:xfrm>
            <a:off x="2135194" y="5881594"/>
            <a:ext cx="83804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SANTA MARIA NOVELLA FACADE</a:t>
            </a:r>
            <a:endParaRPr lang="en-PH" sz="4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4" name="Picture 3" descr="Santa Maria Novella">
            <a:extLst>
              <a:ext uri="{FF2B5EF4-FFF2-40B4-BE49-F238E27FC236}">
                <a16:creationId xmlns:a16="http://schemas.microsoft.com/office/drawing/2014/main" id="{2368223B-3907-C3A9-CBEA-1A93560A4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858" y="1095704"/>
            <a:ext cx="7395496" cy="45770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5718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E628A-1210-436C-3D1C-31310BB37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883FD5B9-17EC-282B-D650-EB22F7187F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E313CB-98D0-CAD7-1F88-F81B36AF7D43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468991-A264-AD64-528B-327F81F6812C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5A0F61-FB9D-26BF-928F-BB12E7A6B08B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2E50CA-433A-4C3A-0098-9CF8C9A9D70F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535892-44A4-8D76-69D0-823ACE8631FD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86CB0E-A734-9AB2-FBFC-C5097002624E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0437C7-BADD-4F8E-0158-5CD9A084BC85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48BD66-EA36-104D-3D5C-1056F712E292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E0985D-1D0C-1648-5A2D-98C37DBC98FC}"/>
              </a:ext>
            </a:extLst>
          </p:cNvPr>
          <p:cNvSpPr txBox="1"/>
          <p:nvPr/>
        </p:nvSpPr>
        <p:spPr>
          <a:xfrm>
            <a:off x="6813077" y="3444534"/>
            <a:ext cx="46618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VILLA ROTONDA</a:t>
            </a:r>
            <a:endParaRPr lang="en-PH" sz="4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5" name="Picture 4" descr="Villa - Villa La Rotonda di Andrea Palladio">
            <a:extLst>
              <a:ext uri="{FF2B5EF4-FFF2-40B4-BE49-F238E27FC236}">
                <a16:creationId xmlns:a16="http://schemas.microsoft.com/office/drawing/2014/main" id="{B57ECB47-07FD-847E-C980-2C61FAA6E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05" y="1156857"/>
            <a:ext cx="5344795" cy="53447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2205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6425E-59FE-595F-B093-B7E44905A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59F5F8AD-F548-20E7-A6C3-F0BE86C3911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EFBBC5-134F-9477-5EBB-A13F225E5486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F8B591-1BD0-3309-2A77-47BBD1A1B94E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72F935-6847-D5AF-8A67-F34F44EC2AC6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CEB1B2-457E-1EC4-0D3D-023252AE2CB1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839DFF-F0D3-8AEB-5388-DC4CE0A4F3D3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B37CF5-9532-479A-AD2D-971D2926E4BC}"/>
              </a:ext>
            </a:extLst>
          </p:cNvPr>
          <p:cNvSpPr txBox="1"/>
          <p:nvPr/>
        </p:nvSpPr>
        <p:spPr>
          <a:xfrm>
            <a:off x="2854960" y="3105980"/>
            <a:ext cx="64820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88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3D8CDD-7F9D-FA01-BC06-8126D54127A9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C41ADB-DD73-A6F4-C035-3D921469471F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</p:spTree>
    <p:extLst>
      <p:ext uri="{BB962C8B-B14F-4D97-AF65-F5344CB8AC3E}">
        <p14:creationId xmlns:p14="http://schemas.microsoft.com/office/powerpoint/2010/main" val="2288102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D2816-53A2-8173-3F54-7D20A2FE8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B4F05B06-C519-D9A5-D0EE-897CE71C6FE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23DC32-1D56-7CBA-2C42-C33FBEA59274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E7EB3C-7F50-6CFD-B9F5-74FB49DEC710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511C3D-9AF7-A90A-D40B-37DA44AA5B5C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D87A20-BAD4-3415-FE9D-3A92FE9AC168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285A3D-A4C8-657F-0D77-4933D11A2BA9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FD41EE-4204-2512-7127-E6A92D6CAD11}"/>
              </a:ext>
            </a:extLst>
          </p:cNvPr>
          <p:cNvSpPr txBox="1"/>
          <p:nvPr/>
        </p:nvSpPr>
        <p:spPr>
          <a:xfrm>
            <a:off x="4159602" y="1414570"/>
            <a:ext cx="3525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8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59C4B1-FD4F-91E0-2C63-4511FFFC156C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C9D045-4EDF-5082-E33A-6E010FBF3E43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D28171-E1FC-492A-BDFC-D4D961208D0A}"/>
              </a:ext>
            </a:extLst>
          </p:cNvPr>
          <p:cNvSpPr txBox="1"/>
          <p:nvPr/>
        </p:nvSpPr>
        <p:spPr>
          <a:xfrm>
            <a:off x="1341691" y="2329646"/>
            <a:ext cx="9196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EMERGE IN ROME DURING THE COUNTER REFORMATION.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97167-6E93-1BB1-E2F3-F13CDFCA70DE}"/>
              </a:ext>
            </a:extLst>
          </p:cNvPr>
          <p:cNvSpPr txBox="1"/>
          <p:nvPr/>
        </p:nvSpPr>
        <p:spPr>
          <a:xfrm>
            <a:off x="1168971" y="3614055"/>
            <a:ext cx="9541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AIMED TO AWE AND MOVE VIEWERS; ART AS EMOTIONAL PERSUASION.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04A0F-1F60-0CC9-1044-81242D71D28C}"/>
              </a:ext>
            </a:extLst>
          </p:cNvPr>
          <p:cNvSpPr txBox="1"/>
          <p:nvPr/>
        </p:nvSpPr>
        <p:spPr>
          <a:xfrm>
            <a:off x="648568" y="5125732"/>
            <a:ext cx="11017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alpha val="19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CHARACTERIZED BY DRAMA, GRANDEUR AND MOTION.</a:t>
            </a:r>
            <a:endParaRPr lang="en-PH" sz="3600" dirty="0">
              <a:solidFill>
                <a:schemeClr val="bg1">
                  <a:alpha val="19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480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19DC7-38C5-2C7B-DDB7-94A439AF7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4C606058-1FCF-A3C4-F8CE-DB5840383CC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726C6E-C426-BEF7-EA4E-B073E5A1BF0B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0EB011-576C-8D2E-F153-0A53C5BC60E1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E17ECC-709B-FFD2-15D2-F79F0208AB05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B9B1EC-B203-85AB-A94D-D3E1D027CAF7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F4ED89-8EBB-97D4-FC8E-879CCCFD0DD5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849F32-3CB4-99F2-AF42-646BA75A95A0}"/>
              </a:ext>
            </a:extLst>
          </p:cNvPr>
          <p:cNvSpPr txBox="1"/>
          <p:nvPr/>
        </p:nvSpPr>
        <p:spPr>
          <a:xfrm>
            <a:off x="4159602" y="1414570"/>
            <a:ext cx="3525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8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974190-3536-02C6-ADDD-FC204FACFEF5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68EFF9-F199-DAD6-506C-AB548849FCBE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DE5D2D-2239-12DD-24D0-BB3D68BB1724}"/>
              </a:ext>
            </a:extLst>
          </p:cNvPr>
          <p:cNvSpPr txBox="1"/>
          <p:nvPr/>
        </p:nvSpPr>
        <p:spPr>
          <a:xfrm>
            <a:off x="1341691" y="2329646"/>
            <a:ext cx="9196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alpha val="14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EMERGE IN ROME DURING THE COUNTER REFORMATION.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4D2EDF-FFB4-2DF3-D754-BEE6D5281555}"/>
              </a:ext>
            </a:extLst>
          </p:cNvPr>
          <p:cNvSpPr txBox="1"/>
          <p:nvPr/>
        </p:nvSpPr>
        <p:spPr>
          <a:xfrm>
            <a:off x="1168971" y="3614055"/>
            <a:ext cx="9541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AIMED TO AWE AND MOVE VIEWERS; ART AS EMOTIONAL PERSUASION.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B3E48B-D55F-D118-0779-58A4254B2966}"/>
              </a:ext>
            </a:extLst>
          </p:cNvPr>
          <p:cNvSpPr txBox="1"/>
          <p:nvPr/>
        </p:nvSpPr>
        <p:spPr>
          <a:xfrm>
            <a:off x="648568" y="5125732"/>
            <a:ext cx="11017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alpha val="19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CHARACTERIZED BY DRAMA, GRANDEUR AND MOTION.</a:t>
            </a:r>
            <a:endParaRPr lang="en-PH" sz="3600" dirty="0">
              <a:solidFill>
                <a:schemeClr val="bg1">
                  <a:alpha val="19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080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875FF-C8AE-CB7D-9FCB-7A8007B33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684B7F5C-DAFB-5380-2F87-5446BDDE08B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EC4180-B9F5-0317-8702-60635FD102B2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095905-0E4C-D043-4898-AF87E7F6C3AF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3EDEF9-6877-FEE4-7055-98889DC11207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2AB602-DC93-9227-FC4C-BE85A8218ABD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F9B916-B651-4061-77CE-BE6E3DCD8813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A64823-86E1-C7CF-A0A9-172F8105C001}"/>
              </a:ext>
            </a:extLst>
          </p:cNvPr>
          <p:cNvSpPr txBox="1"/>
          <p:nvPr/>
        </p:nvSpPr>
        <p:spPr>
          <a:xfrm>
            <a:off x="4159602" y="1414570"/>
            <a:ext cx="3525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8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1E7828-0633-89FB-537B-2710F399D9AF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118A41-9F6D-2790-1B01-01618B739F0D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CC08B1-1269-3BC4-FEBC-4C6C1A37808F}"/>
              </a:ext>
            </a:extLst>
          </p:cNvPr>
          <p:cNvSpPr txBox="1"/>
          <p:nvPr/>
        </p:nvSpPr>
        <p:spPr>
          <a:xfrm>
            <a:off x="1341691" y="2329646"/>
            <a:ext cx="9196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alpha val="14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EMERGE IN ROME DURING THE COUNTER REFORMATION.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C76417-AA24-110C-9110-E1344FD89207}"/>
              </a:ext>
            </a:extLst>
          </p:cNvPr>
          <p:cNvSpPr txBox="1"/>
          <p:nvPr/>
        </p:nvSpPr>
        <p:spPr>
          <a:xfrm>
            <a:off x="1168971" y="3614055"/>
            <a:ext cx="9541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AIMED TO AWE AND MOVE VIEWERS; ART AS EMOTIONAL PERSUASION.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4B6EDF-3391-0832-869E-C3371C1194CE}"/>
              </a:ext>
            </a:extLst>
          </p:cNvPr>
          <p:cNvSpPr txBox="1"/>
          <p:nvPr/>
        </p:nvSpPr>
        <p:spPr>
          <a:xfrm>
            <a:off x="648568" y="5125732"/>
            <a:ext cx="11017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CHARACTERIZED BY DRAMA, GRANDEUR AND MOTION.</a:t>
            </a:r>
            <a:endParaRPr lang="en-PH" sz="3600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217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74C3B-6BFB-193D-2A34-C3E39729C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C19F93F4-81EE-8DDD-08AA-4BAA2B8BA60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290ED63-F790-24AF-9A19-C294185478FE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5BC1FC-8B96-B6D4-D9BF-035919F297FE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8C1791-C843-D246-8EF6-988BEB75754C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F53961-C6A3-98AF-0A13-B1CF0941C96C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9F119C-E9F7-081D-82C6-14BDB9D3129A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89E969-D26F-7E50-F422-133897766B15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675B1-4569-6ADA-AA46-F98AC7C8BF38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B2872E-4D83-6BE2-BDF5-1AA6A3E8EA73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410A62-9FD8-3232-ABF0-3358DAE253FA}"/>
              </a:ext>
            </a:extLst>
          </p:cNvPr>
          <p:cNvSpPr txBox="1"/>
          <p:nvPr/>
        </p:nvSpPr>
        <p:spPr>
          <a:xfrm>
            <a:off x="648567" y="1311583"/>
            <a:ext cx="10894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BAROQUE SCULPTURE </a:t>
            </a:r>
            <a:r>
              <a:rPr lang="en-PH" sz="40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CHARACTERISTICS</a:t>
            </a:r>
            <a:r>
              <a:rPr lang="en-PH" sz="4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B33243-36BB-51FC-4D50-49282D70C0CD}"/>
              </a:ext>
            </a:extLst>
          </p:cNvPr>
          <p:cNvSpPr txBox="1"/>
          <p:nvPr/>
        </p:nvSpPr>
        <p:spPr>
          <a:xfrm>
            <a:off x="749557" y="2702068"/>
            <a:ext cx="10692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DYNAMIC MOVEMENT, TWISTING FIGURES, STRONG LIGHT-SHADOW EFFECTS.</a:t>
            </a:r>
            <a:endParaRPr lang="en-PH" sz="3600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57B68F-38A6-438B-3A8E-3142E97F8210}"/>
              </a:ext>
            </a:extLst>
          </p:cNvPr>
          <p:cNvSpPr txBox="1"/>
          <p:nvPr/>
        </p:nvSpPr>
        <p:spPr>
          <a:xfrm>
            <a:off x="1406933" y="4508843"/>
            <a:ext cx="9541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EMOTIONAL INTENSITY; CAPTURES MOMENTS OF ACTION.</a:t>
            </a:r>
            <a:endParaRPr lang="en-PH" sz="3600" dirty="0">
              <a:solidFill>
                <a:schemeClr val="bg1">
                  <a:alpha val="16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611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68ADB-AF6A-0BE6-9E1E-5EFB4092F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CF6AC382-1CFC-3A5D-F41B-84EC3ABBFC8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331C57E-364E-6085-4C80-07F47AB687ED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2D891C-5430-D7CC-E0F3-07F3B7962428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8547D0-54D4-D41B-829F-9F599F4232B7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68897E-5C23-485A-D66B-5437F47AB4FB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0A5010-A2C0-CFAB-BC9F-7BEB15E12271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281A9A-3419-58FB-E106-8DAE1CAF94E5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FFDBC0-964F-9F23-B8F3-13A2BCA201AD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53041E-56EA-D4BA-51B6-FF569F367809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EB7026-4681-F509-324A-6CCF132E4856}"/>
              </a:ext>
            </a:extLst>
          </p:cNvPr>
          <p:cNvSpPr txBox="1"/>
          <p:nvPr/>
        </p:nvSpPr>
        <p:spPr>
          <a:xfrm>
            <a:off x="648567" y="1311583"/>
            <a:ext cx="10894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BAROQUE SCULPTURE </a:t>
            </a:r>
            <a:r>
              <a:rPr lang="en-PH" sz="40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CHARACTERISTICS</a:t>
            </a:r>
            <a:r>
              <a:rPr lang="en-PH" sz="4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1AB0B-235A-F44C-135D-64DE19D07A4C}"/>
              </a:ext>
            </a:extLst>
          </p:cNvPr>
          <p:cNvSpPr txBox="1"/>
          <p:nvPr/>
        </p:nvSpPr>
        <p:spPr>
          <a:xfrm>
            <a:off x="749557" y="2702068"/>
            <a:ext cx="10692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alpha val="17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DYNAMIC MOVEMENT, TWISTING FIGURES, STRONG LIGHT-SHADOW EFFECTS.</a:t>
            </a:r>
            <a:endParaRPr lang="en-PH" sz="3600" dirty="0">
              <a:solidFill>
                <a:schemeClr val="bg1">
                  <a:alpha val="17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59A663-B3CD-645F-AB72-FC93C1540D52}"/>
              </a:ext>
            </a:extLst>
          </p:cNvPr>
          <p:cNvSpPr txBox="1"/>
          <p:nvPr/>
        </p:nvSpPr>
        <p:spPr>
          <a:xfrm>
            <a:off x="1406933" y="4508843"/>
            <a:ext cx="9541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EMOTIONAL INTENSITY; CAPTURES MOMENTS OF ACTION.</a:t>
            </a:r>
            <a:endParaRPr lang="en-PH" sz="3600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393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40F20-2482-4662-8ADE-51BCD150F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0F1162CA-5C2C-9772-BB18-416DAC8E9B6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ACC6E3-985E-F42D-2125-5430CDD57630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EC9638-D0E0-6D39-7C16-0154679647C5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654436-13C5-09EA-455F-9A1477E8D2F6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C7FD40-C3E0-C145-32C2-AF7A9D6595E9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EBC08D-3796-6ECD-8404-CF0480657261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AA26A3-A125-1D94-ADFE-490E52FF0288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CFA3A7-6C03-9610-EAA4-C94E2F3EE1ED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2F100C-6153-FD39-4DC5-FE4953453A03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FB4DF0-DA54-64E4-F1ED-52CB79ABAB64}"/>
              </a:ext>
            </a:extLst>
          </p:cNvPr>
          <p:cNvSpPr txBox="1"/>
          <p:nvPr/>
        </p:nvSpPr>
        <p:spPr>
          <a:xfrm>
            <a:off x="1052495" y="3105980"/>
            <a:ext cx="46618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ECSTASY OF SAINT TERESA</a:t>
            </a:r>
            <a:endParaRPr lang="en-PH" sz="4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4" name="Picture 3" descr="The Ecstasy of Saint Theresa | artble.com">
            <a:extLst>
              <a:ext uri="{FF2B5EF4-FFF2-40B4-BE49-F238E27FC236}">
                <a16:creationId xmlns:a16="http://schemas.microsoft.com/office/drawing/2014/main" id="{444B8DB8-5FCC-26AD-EA4E-A0A36C8F0F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480" y="1300523"/>
            <a:ext cx="3659177" cy="52865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5381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3C657-0D4E-33B9-277A-4643559D5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C081DA1E-87BE-F4AC-50CE-CD7185F97F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AC38942-4D2E-1A97-A7E4-3B3961D1CE22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A7F651-C9D0-C7BE-006A-00E90BB19E3F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BAD18D-EDEA-94DA-BDEE-07D0D78F90D3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A9DBA2-DCC5-0E33-5799-7246BD85B26D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DBFE5F-AFC7-6E81-25ED-27039E553389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6CD8DC-4E4C-77B4-62C3-138F9736912A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84EA50-1ED5-80ED-3C19-A0D3DEE52C8B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6F8823-28E6-A942-87F9-52F95E305C79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pic>
        <p:nvPicPr>
          <p:cNvPr id="32" name="Picture 31" descr="Great Pyramid of Giza - Wikipedia">
            <a:extLst>
              <a:ext uri="{FF2B5EF4-FFF2-40B4-BE49-F238E27FC236}">
                <a16:creationId xmlns:a16="http://schemas.microsoft.com/office/drawing/2014/main" id="{CECEDF8F-0B96-272B-510C-E67448B98E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51593" y="2579160"/>
            <a:ext cx="3993162" cy="2245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Picture 32" descr="The Step Pyramid Complex of Djoser - Discover Egypt's Monuments - Ministry  of Tourism and Antiquities">
            <a:extLst>
              <a:ext uri="{FF2B5EF4-FFF2-40B4-BE49-F238E27FC236}">
                <a16:creationId xmlns:a16="http://schemas.microsoft.com/office/drawing/2014/main" id="{C2E748F5-D013-BC83-1603-B373558B7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85" y="2579160"/>
            <a:ext cx="3427294" cy="2245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Picture 33" descr="Visiting Karnak Temple: Everything You Need to Know - Explore Luxor">
            <a:extLst>
              <a:ext uri="{FF2B5EF4-FFF2-40B4-BE49-F238E27FC236}">
                <a16:creationId xmlns:a16="http://schemas.microsoft.com/office/drawing/2014/main" id="{ED7D7777-23D2-F694-4342-A147B3F997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464" y="2579160"/>
            <a:ext cx="2924227" cy="2252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34" descr="Mortuary temple of Hatshepsut - Wikipedia">
            <a:extLst>
              <a:ext uri="{FF2B5EF4-FFF2-40B4-BE49-F238E27FC236}">
                <a16:creationId xmlns:a16="http://schemas.microsoft.com/office/drawing/2014/main" id="{BDD01D62-B931-4B29-B2C6-F2B647E6303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895" y="2579159"/>
            <a:ext cx="3590553" cy="2245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Picture 35" descr="Abu Simbel | History, Temples, Map, &amp; Images | Britannica">
            <a:extLst>
              <a:ext uri="{FF2B5EF4-FFF2-40B4-BE49-F238E27FC236}">
                <a16:creationId xmlns:a16="http://schemas.microsoft.com/office/drawing/2014/main" id="{447EA5E0-D93E-E45F-ABFF-D6AD63DF967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547" y="2579159"/>
            <a:ext cx="3002256" cy="22516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372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32111-3BD5-F735-CCA1-3D9222934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F72B061D-8939-E093-B102-68BF5FF2D69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B7DF86-C7C4-7C4A-86CD-A5540D0C68B1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2A4C52-553E-6223-226F-4F69FF5C442C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3D2527-0316-02BF-FEDE-591D09DBFC96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F6EAE0-8B60-63CD-388E-52220BC8C97C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5B5E11-036B-0E5A-3693-7AE506C93492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877B4B-9B01-CD71-EFDC-7154A3921613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D5F63B-31FE-8D9C-17B3-406FD7F626EA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A97FAF-2313-2A5D-2B5C-462269F6DF3E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26FB97-A3E0-81D5-F438-A9A5E073BB5E}"/>
              </a:ext>
            </a:extLst>
          </p:cNvPr>
          <p:cNvSpPr txBox="1"/>
          <p:nvPr/>
        </p:nvSpPr>
        <p:spPr>
          <a:xfrm>
            <a:off x="1052495" y="3105980"/>
            <a:ext cx="46618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ST. VERONICA</a:t>
            </a:r>
            <a:endParaRPr lang="en-PH" sz="4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5" name="Picture 4" descr="Francesco Mochi - Wikipedia">
            <a:extLst>
              <a:ext uri="{FF2B5EF4-FFF2-40B4-BE49-F238E27FC236}">
                <a16:creationId xmlns:a16="http://schemas.microsoft.com/office/drawing/2014/main" id="{B4214013-3CB2-210C-D949-8B25FD6D6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836" y="1070531"/>
            <a:ext cx="3753081" cy="56425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7312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23505-6B6E-1A7A-BD81-87996DADC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8D535C41-2F7D-699C-F987-3C7CFF16612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F0C58A-C801-3535-84BB-262A018F64A1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850FD0-DE77-881B-7A15-304DD216B5E9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3F1CA3-E24C-4D0A-7D0D-13A076F1AFC2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81B8D2-DB88-E7AB-AB1B-CFACA363DD83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534B6B-DC36-C236-1355-ABE7F624F4CE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96F0C7-DE07-3EC4-26AD-D4C3FDDFBD6A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5754E5-08C2-9A1F-4CCE-1280E0B15356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21995A-FF14-0594-98E0-A3A8A028D8B2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811064-EB93-9B0A-884A-6C9BF0D0A895}"/>
              </a:ext>
            </a:extLst>
          </p:cNvPr>
          <p:cNvSpPr txBox="1"/>
          <p:nvPr/>
        </p:nvSpPr>
        <p:spPr>
          <a:xfrm>
            <a:off x="648567" y="1311583"/>
            <a:ext cx="10894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BAROQUE ARCHITECTURE </a:t>
            </a:r>
            <a:r>
              <a:rPr lang="en-PH" sz="40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CHARACTERISTICS</a:t>
            </a:r>
            <a:r>
              <a:rPr lang="en-PH" sz="4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34500B-2482-9CB5-25C0-C9AF27EF9732}"/>
              </a:ext>
            </a:extLst>
          </p:cNvPr>
          <p:cNvSpPr txBox="1"/>
          <p:nvPr/>
        </p:nvSpPr>
        <p:spPr>
          <a:xfrm>
            <a:off x="749557" y="2702068"/>
            <a:ext cx="10692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GRAND SCALE, CURVED FACADES, OVALS, SPIRALS, AND RICH DECORATION.</a:t>
            </a:r>
            <a:endParaRPr lang="en-PH" sz="3600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5EF281-5996-740F-4B5C-9397F2B1C3EB}"/>
              </a:ext>
            </a:extLst>
          </p:cNvPr>
          <p:cNvSpPr txBox="1"/>
          <p:nvPr/>
        </p:nvSpPr>
        <p:spPr>
          <a:xfrm>
            <a:off x="1406933" y="4508843"/>
            <a:ext cx="9541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INTEGRATION OF PAINTING, SCULPTURE, AND ARCHITECTURE FOR TOTAL IMPACT.</a:t>
            </a:r>
          </a:p>
        </p:txBody>
      </p:sp>
    </p:spTree>
    <p:extLst>
      <p:ext uri="{BB962C8B-B14F-4D97-AF65-F5344CB8AC3E}">
        <p14:creationId xmlns:p14="http://schemas.microsoft.com/office/powerpoint/2010/main" val="3348166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E065A-A952-0F59-5CB7-9CC42DBF2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8F3919C6-1D3E-EE5A-DCC2-7806763EA2C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D97683B-1E3F-F07D-C512-F9065871B16F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0D0496-440F-309E-681F-CB5446AC23B7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F8E971-3CB8-87E5-B5A2-878FCF882F68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CA6039-8C95-FE4E-FD4E-46AE690E935B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38D92D-37EA-26EF-788A-9682D7D40B3E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AB9BED-1758-C321-5C47-6F65BDA355DB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A526E9-E14C-CC47-C4FB-CF38E52F2F13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42612F-2A4D-7504-0866-E91EEBBBBF59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1D5A6D-2ABC-BA5A-C659-CB876B7F7F7D}"/>
              </a:ext>
            </a:extLst>
          </p:cNvPr>
          <p:cNvSpPr txBox="1"/>
          <p:nvPr/>
        </p:nvSpPr>
        <p:spPr>
          <a:xfrm>
            <a:off x="648567" y="1311583"/>
            <a:ext cx="10894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BAROQUE ARCHITECTURE </a:t>
            </a:r>
            <a:r>
              <a:rPr lang="en-PH" sz="40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CHARACTERISTICS</a:t>
            </a:r>
            <a:r>
              <a:rPr lang="en-PH" sz="4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A05F73-D920-E9AE-8088-FE19A465B69C}"/>
              </a:ext>
            </a:extLst>
          </p:cNvPr>
          <p:cNvSpPr txBox="1"/>
          <p:nvPr/>
        </p:nvSpPr>
        <p:spPr>
          <a:xfrm>
            <a:off x="749557" y="2702068"/>
            <a:ext cx="10692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alpha val="12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GRAND SCALE, CURVED FACADES, OVALS, SPIRALS, AND RICH DECORATION.</a:t>
            </a:r>
            <a:endParaRPr lang="en-PH" sz="3600" dirty="0">
              <a:solidFill>
                <a:schemeClr val="bg1">
                  <a:alpha val="12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7DF931-6438-EB7A-3255-9D07CFFCBA14}"/>
              </a:ext>
            </a:extLst>
          </p:cNvPr>
          <p:cNvSpPr txBox="1"/>
          <p:nvPr/>
        </p:nvSpPr>
        <p:spPr>
          <a:xfrm>
            <a:off x="1406933" y="4508843"/>
            <a:ext cx="9541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INTEGRATION OF PAINTING, SCULPTURE, AND ARCHITECTURE FOR TOTAL IMPACT.</a:t>
            </a:r>
          </a:p>
        </p:txBody>
      </p:sp>
    </p:spTree>
    <p:extLst>
      <p:ext uri="{BB962C8B-B14F-4D97-AF65-F5344CB8AC3E}">
        <p14:creationId xmlns:p14="http://schemas.microsoft.com/office/powerpoint/2010/main" val="1584794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D8242-F141-22D9-E7D8-C1925A48F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1BC86D2B-99CA-FD8B-067B-46615E582AF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C34C87-BD52-7E6F-DC69-EBAECDDDC753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0CDFE2-89DC-D799-CF1F-F9DD1A5194D5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AC11CB-6E9D-4921-0A0F-C62ADA468904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082719-4489-D444-7F98-358A0A3A7068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59F26E-F44A-0847-ABDA-F919F64ACB68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27289B-0121-D7AF-6395-2DF9A739E51A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CFF749-4AD5-CBE3-23A4-B1F8DF012E0B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DF0CF5-D3DB-77DC-3EF2-6139B3555621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1214C2-4879-2A75-D8D4-0DBE2B50329B}"/>
              </a:ext>
            </a:extLst>
          </p:cNvPr>
          <p:cNvSpPr txBox="1"/>
          <p:nvPr/>
        </p:nvSpPr>
        <p:spPr>
          <a:xfrm>
            <a:off x="3574246" y="5674625"/>
            <a:ext cx="50435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ST. PETER’S SQUARE</a:t>
            </a:r>
            <a:endParaRPr lang="en-PH" sz="4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4" name="Picture 3" descr="St. Peter's Square - Wikipedia">
            <a:extLst>
              <a:ext uri="{FF2B5EF4-FFF2-40B4-BE49-F238E27FC236}">
                <a16:creationId xmlns:a16="http://schemas.microsoft.com/office/drawing/2014/main" id="{B9E13D37-5B10-05DB-FB85-06A5D39FD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709" y="1282197"/>
            <a:ext cx="7502577" cy="42032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6237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9C466-7BF7-907A-FB02-9B50573AF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53A665F6-31E3-5E92-4891-22CD37C7758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5038FB-C5C0-2715-A2D0-E491A9C2DD58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F2E4F4-C191-0271-F9A2-9D136CD50802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F8F255-3658-C2C8-B948-23D4F6780478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92D409-2B4C-4E2B-FE75-B701B16DDCB7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F20C7F-37FF-CA7D-4D9D-CF913377F19F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491C0E-F68B-31C4-0423-3B514852CD06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8C20E4-0C0F-6C6C-8C79-89F6B2568F1E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ED5FF2-140A-E87F-CC49-BD85856EA0AC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06CA6A-9A68-481F-5417-4C1DD7264A39}"/>
              </a:ext>
            </a:extLst>
          </p:cNvPr>
          <p:cNvSpPr txBox="1"/>
          <p:nvPr/>
        </p:nvSpPr>
        <p:spPr>
          <a:xfrm>
            <a:off x="1347205" y="5706622"/>
            <a:ext cx="94975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SAN CARLO ALLE QUATTRO FONTANE</a:t>
            </a:r>
            <a:endParaRPr lang="en-PH" sz="4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5" name="Picture 4" descr="San Carlo alle Quattro Fontane Borromini | A little 'beat' of knowledge!">
            <a:extLst>
              <a:ext uri="{FF2B5EF4-FFF2-40B4-BE49-F238E27FC236}">
                <a16:creationId xmlns:a16="http://schemas.microsoft.com/office/drawing/2014/main" id="{C5EB35BD-A4B3-318D-2E58-811E4F5CF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72" y="1070531"/>
            <a:ext cx="10025254" cy="44078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2269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DB746-6569-83A2-0D44-83822B1C7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44017393-D4ED-02F6-CC2F-4EF0969E4A5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BFE8747-A4B4-5196-521A-03C5A4FC3E2B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0279FB-2C23-26B4-F047-8485F9D4B84A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8E3132-31F5-5445-5C47-9E958A9950A4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026319-D8E5-CEE7-F860-9DF561270185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E527E3-02D3-0315-94D0-CAC0EA70E7F7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35D0EC-FEE8-7DED-229F-D589FCF9F84B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E51383-3272-2882-473B-FA03EFDCAD57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4F5E11-B1E1-E31B-DC2E-A41E15E4FD48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16451B-ED90-528E-D7F5-1B14896AE730}"/>
              </a:ext>
            </a:extLst>
          </p:cNvPr>
          <p:cNvSpPr txBox="1"/>
          <p:nvPr/>
        </p:nvSpPr>
        <p:spPr>
          <a:xfrm>
            <a:off x="1556182" y="5610608"/>
            <a:ext cx="9079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CHAPEL OF THE HOLY SHROUD</a:t>
            </a:r>
            <a:endParaRPr lang="en-PH" sz="4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4" name="Picture 3" descr="Chapel of the Holy Shroud, Turin, Italy - European Heritage Awards / Europa  Nostra Awards">
            <a:extLst>
              <a:ext uri="{FF2B5EF4-FFF2-40B4-BE49-F238E27FC236}">
                <a16:creationId xmlns:a16="http://schemas.microsoft.com/office/drawing/2014/main" id="{E0AE0337-F3C5-9573-D45F-F5C8CCA26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512" y="1175422"/>
            <a:ext cx="2693216" cy="4058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Guarino Guarini · Chapel of the Holy Shroud · Divisare">
            <a:extLst>
              <a:ext uri="{FF2B5EF4-FFF2-40B4-BE49-F238E27FC236}">
                <a16:creationId xmlns:a16="http://schemas.microsoft.com/office/drawing/2014/main" id="{BB3C2F5B-EED3-65D1-71CE-A2FAA591A0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555" y="1403756"/>
            <a:ext cx="5415070" cy="36017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9559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6A0F0-7532-B8F9-2099-6259B5E75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4E82BCAE-BC87-5D75-7EDC-17D55E594E4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E0D368A-D3D1-7DB7-8C16-2066C7F6865F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98B80B-51C4-6F94-CB5D-16B12B70AF14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DED7D1-1670-ED5B-B6C6-9F3D1CD94577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DABA7-99D4-503A-FF8F-E976992D40C3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0AFDC0-4640-00BC-3880-A0BF71C64AE8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0E9B7A-BDF6-41BC-AFBC-37C33C702633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5974C3-A4E2-C902-3148-033CEB6402FC}"/>
              </a:ext>
            </a:extLst>
          </p:cNvPr>
          <p:cNvSpPr txBox="1"/>
          <p:nvPr/>
        </p:nvSpPr>
        <p:spPr>
          <a:xfrm>
            <a:off x="2097939" y="2428871"/>
            <a:ext cx="768397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88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EEAAB8-F42E-07C1-CA51-66E4AF676E32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</p:spTree>
    <p:extLst>
      <p:ext uri="{BB962C8B-B14F-4D97-AF65-F5344CB8AC3E}">
        <p14:creationId xmlns:p14="http://schemas.microsoft.com/office/powerpoint/2010/main" val="556886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ED32C-28DA-68F8-D47A-5C12E85E0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DB01CF74-C7C2-2B44-8160-AD39652D242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E137D2-31E6-1BC4-F6AA-1B67D9F1A300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7328C5-FA0B-5CFA-2C7C-2969925B1048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A74495-81E0-3F62-589C-853BF59DBB10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757082-7818-7B6F-3880-D6F9019A8565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1F1F6C-FDF0-463F-8D56-A31B07A73817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4E13DF-D47D-C872-25E2-808621F011F6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F30B55-2A32-4D86-D00F-96F5EA4B84EB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5C43C5-A6A1-E5BA-96A1-7194A633EE2E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pic>
        <p:nvPicPr>
          <p:cNvPr id="4" name="Picture 3" descr="Guillermo Tolentino - Wikipedia, ang malayang ensiklopedya">
            <a:extLst>
              <a:ext uri="{FF2B5EF4-FFF2-40B4-BE49-F238E27FC236}">
                <a16:creationId xmlns:a16="http://schemas.microsoft.com/office/drawing/2014/main" id="{DC804DC8-7A87-FF62-2B16-7AE700356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750" b="98250" l="9901" r="96782">
                        <a14:foregroundMark x1="35396" y1="69000" x2="33168" y2="99250"/>
                        <a14:foregroundMark x1="33168" y1="99250" x2="66337" y2="96750"/>
                        <a14:foregroundMark x1="66337" y1="96750" x2="75000" y2="69750"/>
                        <a14:foregroundMark x1="75000" y1="69750" x2="62376" y2="60000"/>
                        <a14:foregroundMark x1="46287" y1="54250" x2="18069" y2="90000"/>
                        <a14:foregroundMark x1="41832" y1="13500" x2="47772" y2="7750"/>
                        <a14:foregroundMark x1="47277" y1="13000" x2="34158" y2="17250"/>
                        <a14:foregroundMark x1="60891" y1="65750" x2="87129" y2="97500"/>
                        <a14:foregroundMark x1="87129" y1="97500" x2="12624" y2="93750"/>
                        <a14:foregroundMark x1="72525" y1="77750" x2="95792" y2="88750"/>
                        <a14:foregroundMark x1="95297" y1="83750" x2="96782" y2="98250"/>
                        <a14:foregroundMark x1="60644" y1="21750" x2="62376" y2="26000"/>
                        <a14:foregroundMark x1="61881" y1="20500" x2="62624" y2="27000"/>
                        <a14:foregroundMark x1="42574" y1="8250" x2="33416" y2="16750"/>
                        <a14:foregroundMark x1="61881" y1="21250" x2="61386" y2="23750"/>
                        <a14:backgroundMark x1="15099" y1="11250" x2="6931" y2="48000"/>
                        <a14:backgroundMark x1="83416" y1="15750" x2="93564" y2="48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900" y="609466"/>
            <a:ext cx="6754705" cy="668829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FD15BA-D53D-EC7B-5FAA-8402DE642C60}"/>
              </a:ext>
            </a:extLst>
          </p:cNvPr>
          <p:cNvSpPr txBox="1"/>
          <p:nvPr/>
        </p:nvSpPr>
        <p:spPr>
          <a:xfrm>
            <a:off x="475121" y="3013501"/>
            <a:ext cx="7007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GUILLERMO TOLENTINO</a:t>
            </a:r>
            <a:endParaRPr lang="en-PH" sz="48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2B02F6-D743-228E-ECD1-AB7FCA3204FA}"/>
              </a:ext>
            </a:extLst>
          </p:cNvPr>
          <p:cNvSpPr txBox="1"/>
          <p:nvPr/>
        </p:nvSpPr>
        <p:spPr>
          <a:xfrm>
            <a:off x="963886" y="3857062"/>
            <a:ext cx="6030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“Father of  Philippine Sculpture”</a:t>
            </a:r>
          </a:p>
        </p:txBody>
      </p:sp>
    </p:spTree>
    <p:extLst>
      <p:ext uri="{BB962C8B-B14F-4D97-AF65-F5344CB8AC3E}">
        <p14:creationId xmlns:p14="http://schemas.microsoft.com/office/powerpoint/2010/main" val="1530918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31C60-E1BE-64E2-668D-45A9E0FD5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10D7DCA7-F339-1D58-DA36-50A357254D9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0C9DE72-F191-4888-019B-1E7D02CD195B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F9604D-2140-7EEB-6757-0834ED549F0F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196634-1CD2-33A8-5BB1-BED4067D9EB3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05EEF0-D8C9-F8B7-BEBA-4EB4E51696C1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9D7EC01-1F45-60B8-76B5-35CC774A6A5D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50B153-0216-945F-9F05-927683509CFD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406C8D-4731-D2D2-4F72-BEB702B7EEA8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20BFBB-2A89-E5C9-4018-E8AB6BE7C749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pic>
        <p:nvPicPr>
          <p:cNvPr id="4" name="Picture 3" descr="Guillermo Tolentino - Wikipedia, ang malayang ensiklopedya">
            <a:extLst>
              <a:ext uri="{FF2B5EF4-FFF2-40B4-BE49-F238E27FC236}">
                <a16:creationId xmlns:a16="http://schemas.microsoft.com/office/drawing/2014/main" id="{415A20F6-CE79-DC31-C812-A2092E076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750" b="98250" l="9901" r="96782">
                        <a14:foregroundMark x1="35396" y1="69000" x2="33168" y2="99250"/>
                        <a14:foregroundMark x1="33168" y1="99250" x2="66337" y2="96750"/>
                        <a14:foregroundMark x1="66337" y1="96750" x2="75000" y2="69750"/>
                        <a14:foregroundMark x1="75000" y1="69750" x2="62376" y2="60000"/>
                        <a14:foregroundMark x1="46287" y1="54250" x2="18069" y2="90000"/>
                        <a14:foregroundMark x1="41832" y1="13500" x2="47772" y2="7750"/>
                        <a14:foregroundMark x1="47277" y1="13000" x2="34158" y2="17250"/>
                        <a14:foregroundMark x1="60891" y1="65750" x2="87129" y2="97500"/>
                        <a14:foregroundMark x1="87129" y1="97500" x2="12624" y2="93750"/>
                        <a14:foregroundMark x1="72525" y1="77750" x2="95792" y2="88750"/>
                        <a14:foregroundMark x1="95297" y1="83750" x2="96782" y2="98250"/>
                        <a14:foregroundMark x1="60644" y1="21750" x2="62376" y2="26000"/>
                        <a14:foregroundMark x1="61881" y1="20500" x2="62624" y2="27000"/>
                        <a14:foregroundMark x1="42574" y1="8250" x2="33416" y2="16750"/>
                        <a14:foregroundMark x1="61881" y1="21250" x2="61386" y2="23750"/>
                        <a14:backgroundMark x1="15099" y1="11250" x2="6931" y2="48000"/>
                        <a14:backgroundMark x1="83416" y1="15750" x2="93564" y2="48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900" y="609466"/>
            <a:ext cx="6754705" cy="668829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14945C-20DB-FF1B-9553-5F8E7C2EC73C}"/>
              </a:ext>
            </a:extLst>
          </p:cNvPr>
          <p:cNvSpPr txBox="1"/>
          <p:nvPr/>
        </p:nvSpPr>
        <p:spPr>
          <a:xfrm>
            <a:off x="1198736" y="919067"/>
            <a:ext cx="4406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OBLATION</a:t>
            </a:r>
            <a:endParaRPr lang="en-PH" sz="48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2" name="Picture 1" descr="UP Diliman - Quezon City Great, Green, Growing">
            <a:extLst>
              <a:ext uri="{FF2B5EF4-FFF2-40B4-BE49-F238E27FC236}">
                <a16:creationId xmlns:a16="http://schemas.microsoft.com/office/drawing/2014/main" id="{9FC99534-AA04-113F-0930-5DC8267DF0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013" b="98418" l="5200" r="91200">
                        <a14:foregroundMark x1="47600" y1="11076" x2="47200" y2="6646"/>
                        <a14:foregroundMark x1="46000" y1="8861" x2="46000" y2="6962"/>
                        <a14:foregroundMark x1="50800" y1="6646" x2="50000" y2="6013"/>
                        <a14:foregroundMark x1="16000" y1="25949" x2="9200" y2="26899"/>
                        <a14:foregroundMark x1="39600" y1="83861" x2="35600" y2="92405"/>
                        <a14:foregroundMark x1="61600" y1="90506" x2="59600" y2="95886"/>
                        <a14:foregroundMark x1="52000" y1="98101" x2="35200" y2="98734"/>
                        <a14:foregroundMark x1="30361" y1="19164" x2="26000" y2="21203"/>
                        <a14:foregroundMark x1="32770" y1="18038" x2="31814" y2="18485"/>
                        <a14:foregroundMark x1="34800" y1="17089" x2="32770" y2="18038"/>
                        <a14:foregroundMark x1="25200" y1="22785" x2="19200" y2="23418"/>
                        <a14:foregroundMark x1="13600" y1="25633" x2="8000" y2="25949"/>
                        <a14:foregroundMark x1="8400" y1="28481" x2="5200" y2="28481"/>
                        <a14:foregroundMark x1="88000" y1="27532" x2="88000" y2="27532"/>
                        <a14:foregroundMark x1="91200" y1="27215" x2="91200" y2="27215"/>
                        <a14:foregroundMark x1="84000" y1="25316" x2="84000" y2="25316"/>
                        <a14:foregroundMark x1="85600" y1="25949" x2="85600" y2="25949"/>
                        <a14:backgroundMark x1="62000" y1="43671" x2="70400" y2="75000"/>
                        <a14:backgroundMark x1="35600" y1="44937" x2="35600" y2="62975"/>
                        <a14:backgroundMark x1="48000" y1="50633" x2="48000" y2="50633"/>
                        <a14:backgroundMark x1="48800" y1="47152" x2="48800" y2="47152"/>
                        <a14:backgroundMark x1="23929" y1="28799" x2="20000" y2="99051"/>
                        <a14:backgroundMark x1="20000" y1="99051" x2="20000" y2="98734"/>
                        <a14:backgroundMark x1="85600" y1="51899" x2="82400" y2="98734"/>
                        <a14:backgroundMark x1="73200" y1="66456" x2="69600" y2="92722"/>
                        <a14:backgroundMark x1="69600" y1="92722" x2="70800" y2="94304"/>
                        <a14:backgroundMark x1="75600" y1="73418" x2="75200" y2="98101"/>
                        <a14:backgroundMark x1="72800" y1="98734" x2="72800" y2="99051"/>
                        <a14:backgroundMark x1="36400" y1="27215" x2="30400" y2="33861"/>
                        <a14:backgroundMark x1="31200" y1="17722" x2="29200" y2="17722"/>
                        <a14:backgroundMark x1="30400" y1="18038" x2="30400" y2="180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011" y="1340847"/>
            <a:ext cx="4285659" cy="54180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7067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6414D-9059-F439-F909-FBD74AD28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6AB42590-A5F2-4B9E-CD30-1D37435454F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8208BE0-294E-3716-86F3-18E338840E90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01DC2-F42A-DF48-E8CD-B004ABB219B5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F228A4-DF13-E9BC-F75C-D37EF8C8093E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5AA6AB-ED08-2AC0-7531-3FE01BBD07A7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F7B20B-806A-A69C-03A2-DC044B2246E3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A5CA8A-F499-C1F9-73D9-D58005524A12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9D10F3-1F90-8008-3F2D-BF912E22B2C1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11D9D2-A73E-DC8F-D416-2E1619157F11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pic>
        <p:nvPicPr>
          <p:cNvPr id="4" name="Picture 3" descr="Guillermo Tolentino - Wikipedia, ang malayang ensiklopedya">
            <a:extLst>
              <a:ext uri="{FF2B5EF4-FFF2-40B4-BE49-F238E27FC236}">
                <a16:creationId xmlns:a16="http://schemas.microsoft.com/office/drawing/2014/main" id="{17F7755A-78E4-308A-54EC-EF8CDDCD71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750" b="98250" l="9901" r="96782">
                        <a14:foregroundMark x1="35396" y1="69000" x2="33168" y2="99250"/>
                        <a14:foregroundMark x1="33168" y1="99250" x2="66337" y2="96750"/>
                        <a14:foregroundMark x1="66337" y1="96750" x2="75000" y2="69750"/>
                        <a14:foregroundMark x1="75000" y1="69750" x2="62376" y2="60000"/>
                        <a14:foregroundMark x1="46287" y1="54250" x2="18069" y2="90000"/>
                        <a14:foregroundMark x1="41832" y1="13500" x2="47772" y2="7750"/>
                        <a14:foregroundMark x1="47277" y1="13000" x2="34158" y2="17250"/>
                        <a14:foregroundMark x1="60891" y1="65750" x2="87129" y2="97500"/>
                        <a14:foregroundMark x1="87129" y1="97500" x2="12624" y2="93750"/>
                        <a14:foregroundMark x1="72525" y1="77750" x2="95792" y2="88750"/>
                        <a14:foregroundMark x1="95297" y1="83750" x2="96782" y2="98250"/>
                        <a14:foregroundMark x1="60644" y1="21750" x2="62376" y2="26000"/>
                        <a14:foregroundMark x1="61881" y1="20500" x2="62624" y2="27000"/>
                        <a14:foregroundMark x1="42574" y1="8250" x2="33416" y2="16750"/>
                        <a14:foregroundMark x1="61881" y1="21250" x2="61386" y2="23750"/>
                        <a14:backgroundMark x1="15099" y1="11250" x2="6931" y2="48000"/>
                        <a14:backgroundMark x1="83416" y1="15750" x2="93564" y2="48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900" y="609466"/>
            <a:ext cx="6754705" cy="668829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A3C73E-E9C4-9155-CEBD-549D1B65DDD3}"/>
              </a:ext>
            </a:extLst>
          </p:cNvPr>
          <p:cNvSpPr txBox="1"/>
          <p:nvPr/>
        </p:nvSpPr>
        <p:spPr>
          <a:xfrm>
            <a:off x="497696" y="1315307"/>
            <a:ext cx="7020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BONIFACIO MONUMENT</a:t>
            </a:r>
            <a:endParaRPr lang="en-PH" sz="48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5" name="Picture 4" descr="05A 1933 Andrés Bonifacio Monument by Guillermo Estrella Tolentino  (1890-1976) – Lakbay ng Lakan">
            <a:extLst>
              <a:ext uri="{FF2B5EF4-FFF2-40B4-BE49-F238E27FC236}">
                <a16:creationId xmlns:a16="http://schemas.microsoft.com/office/drawing/2014/main" id="{C82611DF-3D7F-844F-7CF6-1674062626C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22" b="97028" l="9906" r="89741">
                        <a14:foregroundMark x1="23585" y1="86189" x2="77830" y2="96503"/>
                        <a14:foregroundMark x1="77830" y1="96503" x2="84316" y2="96329"/>
                        <a14:foregroundMark x1="27123" y1="95280" x2="24410" y2="95455"/>
                        <a14:foregroundMark x1="61439" y1="96853" x2="68278" y2="97028"/>
                        <a14:foregroundMark x1="52476" y1="11364" x2="46698" y2="37762"/>
                        <a14:foregroundMark x1="46698" y1="37762" x2="47052" y2="38986"/>
                        <a14:foregroundMark x1="59198" y1="6119" x2="62028" y2="16608"/>
                        <a14:foregroundMark x1="39741" y1="6119" x2="36675" y2="27098"/>
                        <a14:foregroundMark x1="36675" y1="27098" x2="36675" y2="27098"/>
                        <a14:foregroundMark x1="57783" y1="2622" x2="57783" y2="2622"/>
                        <a14:foregroundMark x1="62382" y1="12063" x2="61321" y2="46503"/>
                        <a14:foregroundMark x1="20519" y1="52448" x2="21108" y2="48951"/>
                        <a14:foregroundMark x1="19958" y1="41668" x2="18868" y2="33916"/>
                        <a14:foregroundMark x1="20637" y1="46503" x2="20494" y2="45486"/>
                        <a14:backgroundMark x1="15920" y1="39510" x2="18514" y2="45105"/>
                        <a14:backgroundMark x1="18514" y1="43182" x2="19340" y2="46154"/>
                        <a14:backgroundMark x1="82665" y1="37413" x2="83491" y2="571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80" y="2279216"/>
            <a:ext cx="6688436" cy="45145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8190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0DE10-D929-0C30-474C-F52602552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2B438B3D-BCD9-70AF-364C-B4A06CD22CD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E65EFAB-EB93-0F6F-83B6-F7B3729146B9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909E00-05A6-CE3D-1F1B-5643C368E09E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E23E61-7CDE-F2D3-0B12-49E23CD52DB0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42EF6C-6818-9460-6973-4E7DED99CF21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935876-CC5B-E4C0-AD93-C976D2792E37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FA79FF-8845-E593-F061-B907618FBC9F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8995C1-BB86-F3BC-ADCA-591F2B9ED5CD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E29B29-9791-31EE-6B07-A075ED85FC18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pic>
        <p:nvPicPr>
          <p:cNvPr id="32" name="Picture 31" descr="Great Pyramid of Giza - Wikipedia">
            <a:extLst>
              <a:ext uri="{FF2B5EF4-FFF2-40B4-BE49-F238E27FC236}">
                <a16:creationId xmlns:a16="http://schemas.microsoft.com/office/drawing/2014/main" id="{DC3C8DAF-7D06-A054-8EAC-2D64FF7935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29033" y="2579160"/>
            <a:ext cx="3993162" cy="2245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Picture 32" descr="The Step Pyramid Complex of Djoser - Discover Egypt's Monuments - Ministry  of Tourism and Antiquities">
            <a:extLst>
              <a:ext uri="{FF2B5EF4-FFF2-40B4-BE49-F238E27FC236}">
                <a16:creationId xmlns:a16="http://schemas.microsoft.com/office/drawing/2014/main" id="{65FD83E8-A40A-CE6C-CB69-C30A2EF32E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19742" y="1070531"/>
            <a:ext cx="8077200" cy="529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Picture 33" descr="Visiting Karnak Temple: Everything You Need to Know - Explore Luxor">
            <a:extLst>
              <a:ext uri="{FF2B5EF4-FFF2-40B4-BE49-F238E27FC236}">
                <a16:creationId xmlns:a16="http://schemas.microsoft.com/office/drawing/2014/main" id="{59E81EBE-1316-EDA6-3D12-DEBDDCC692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9384" y="2579160"/>
            <a:ext cx="2924227" cy="2252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34" descr="Mortuary temple of Hatshepsut - Wikipedia">
            <a:extLst>
              <a:ext uri="{FF2B5EF4-FFF2-40B4-BE49-F238E27FC236}">
                <a16:creationId xmlns:a16="http://schemas.microsoft.com/office/drawing/2014/main" id="{38ACFFC0-F6DA-2609-4AD0-63AC6E91B4B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815" y="2579159"/>
            <a:ext cx="3590553" cy="2245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Picture 35" descr="Abu Simbel | History, Temples, Map, &amp; Images | Britannica">
            <a:extLst>
              <a:ext uri="{FF2B5EF4-FFF2-40B4-BE49-F238E27FC236}">
                <a16:creationId xmlns:a16="http://schemas.microsoft.com/office/drawing/2014/main" id="{B554A22E-C4AE-C6C5-E5EC-94FBFA38D06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6467" y="2579159"/>
            <a:ext cx="3002256" cy="225169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C20FA5-74BB-9301-366F-5A15764191B3}"/>
              </a:ext>
            </a:extLst>
          </p:cNvPr>
          <p:cNvSpPr txBox="1"/>
          <p:nvPr/>
        </p:nvSpPr>
        <p:spPr>
          <a:xfrm>
            <a:off x="6345663" y="2367354"/>
            <a:ext cx="5933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STEP PYRAMID OF DJOSER</a:t>
            </a:r>
          </a:p>
          <a:p>
            <a:pPr algn="ctr"/>
            <a:r>
              <a:rPr lang="en-PH" sz="3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(SAQQARA)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047153-A892-18DF-4678-9D03E0186C42}"/>
              </a:ext>
            </a:extLst>
          </p:cNvPr>
          <p:cNvSpPr txBox="1"/>
          <p:nvPr/>
        </p:nvSpPr>
        <p:spPr>
          <a:xfrm>
            <a:off x="6887611" y="3703622"/>
            <a:ext cx="4436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PH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by </a:t>
            </a:r>
            <a:r>
              <a:rPr lang="en-PH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Imhotep</a:t>
            </a:r>
            <a:r>
              <a:rPr lang="en-PH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(earliest known named architect). </a:t>
            </a:r>
          </a:p>
        </p:txBody>
      </p:sp>
    </p:spTree>
    <p:extLst>
      <p:ext uri="{BB962C8B-B14F-4D97-AF65-F5344CB8AC3E}">
        <p14:creationId xmlns:p14="http://schemas.microsoft.com/office/powerpoint/2010/main" val="352099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55B22-FEC4-C6CE-F533-66CDA469B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9A0890A4-583C-A9C3-1E81-55E4794FB61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13AF23-7DDB-7398-BDE3-AAB73E7D063B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8515DE-2FF7-6C90-5811-F6DF26578A75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540DB0-2F95-D101-9A0C-0A341DFE2617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AFC1A1-430D-C36C-8CC7-B7C5011DB651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9A039D-30F9-AAB5-D92E-E9398CD7104E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AC33E2-ED10-2FB8-DC81-5033A9E519AC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236543-DB12-A1B6-DBB4-693DB7139760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B6C66F-3BDE-2EA6-1F29-4EAF283895C8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1542BB-15C0-EC6B-9CE3-BC7A7EC828F7}"/>
              </a:ext>
            </a:extLst>
          </p:cNvPr>
          <p:cNvSpPr txBox="1"/>
          <p:nvPr/>
        </p:nvSpPr>
        <p:spPr>
          <a:xfrm>
            <a:off x="475121" y="3013501"/>
            <a:ext cx="7007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NAPOLEON ABUEVA</a:t>
            </a:r>
            <a:endParaRPr lang="en-PH" sz="48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73BCF3-AED2-B431-BFB9-1E5C01A21272}"/>
              </a:ext>
            </a:extLst>
          </p:cNvPr>
          <p:cNvSpPr txBox="1"/>
          <p:nvPr/>
        </p:nvSpPr>
        <p:spPr>
          <a:xfrm>
            <a:off x="963886" y="3857062"/>
            <a:ext cx="6030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“Father of  Modern Philippine Sculpture”</a:t>
            </a:r>
          </a:p>
        </p:txBody>
      </p:sp>
      <p:pic>
        <p:nvPicPr>
          <p:cNvPr id="2" name="Picture 1" descr="Napoleon Abueva - Wikipedia, ang malayang ensiklopedya">
            <a:extLst>
              <a:ext uri="{FF2B5EF4-FFF2-40B4-BE49-F238E27FC236}">
                <a16:creationId xmlns:a16="http://schemas.microsoft.com/office/drawing/2014/main" id="{5845FA70-1E9B-C642-856D-E75F38626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65" b="98453" l="1417" r="97976">
                        <a14:foregroundMark x1="33806" y1="27853" x2="31377" y2="37718"/>
                        <a14:foregroundMark x1="31377" y1="37718" x2="32186" y2="54545"/>
                        <a14:foregroundMark x1="32186" y1="54545" x2="40283" y2="68085"/>
                        <a14:foregroundMark x1="40283" y1="68085" x2="63765" y2="88781"/>
                        <a14:foregroundMark x1="63765" y1="88781" x2="80769" y2="96132"/>
                        <a14:foregroundMark x1="80769" y1="96132" x2="15789" y2="96518"/>
                        <a14:foregroundMark x1="57490" y1="88395" x2="67814" y2="88201"/>
                        <a14:foregroundMark x1="67814" y1="88201" x2="94534" y2="91683"/>
                        <a14:foregroundMark x1="93927" y1="87621" x2="62753" y2="78530"/>
                        <a14:foregroundMark x1="62753" y1="78530" x2="13765" y2="86074"/>
                        <a14:foregroundMark x1="35223" y1="66925" x2="11538" y2="92070"/>
                        <a14:foregroundMark x1="11538" y1="92070" x2="71255" y2="99613"/>
                        <a14:foregroundMark x1="71255" y1="99613" x2="90688" y2="98646"/>
                        <a14:foregroundMark x1="90688" y1="98646" x2="91093" y2="97679"/>
                        <a14:foregroundMark x1="98178" y1="93230" x2="87449" y2="80464"/>
                        <a14:foregroundMark x1="87449" y1="80464" x2="85020" y2="78723"/>
                        <a14:foregroundMark x1="95547" y1="85687" x2="97166" y2="89942"/>
                        <a14:foregroundMark x1="90283" y1="86847" x2="6478" y2="94778"/>
                        <a14:foregroundMark x1="20850" y1="77756" x2="2024" y2="93037"/>
                        <a14:foregroundMark x1="2024" y1="93037" x2="1417" y2="95745"/>
                        <a14:foregroundMark x1="97368" y1="87814" x2="89271" y2="84333"/>
                        <a14:foregroundMark x1="89271" y1="84333" x2="94332" y2="84139"/>
                        <a14:foregroundMark x1="72874" y1="30754" x2="47368" y2="18375"/>
                        <a14:foregroundMark x1="47368" y1="18375" x2="39474" y2="19149"/>
                        <a14:foregroundMark x1="39474" y1="19149" x2="32996" y2="22824"/>
                        <a14:foregroundMark x1="36437" y1="18569" x2="25506" y2="33849"/>
                        <a14:foregroundMark x1="76316" y1="33849" x2="73482" y2="24371"/>
                        <a14:foregroundMark x1="73482" y1="24371" x2="66802" y2="16441"/>
                        <a14:foregroundMark x1="66802" y1="16441" x2="54049" y2="14120"/>
                        <a14:foregroundMark x1="54049" y1="14120" x2="42510" y2="15667"/>
                        <a14:foregroundMark x1="42510" y1="15667" x2="29150" y2="25145"/>
                        <a14:foregroundMark x1="29150" y1="25145" x2="23684" y2="35783"/>
                        <a14:foregroundMark x1="23684" y1="35783" x2="23482" y2="381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074" y="226476"/>
            <a:ext cx="6705778" cy="70170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7481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39109-1332-0F38-3AC7-0063951DC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A7286182-1997-FD0A-6EBE-414B8129B3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D4F3958-8618-83CD-0266-9FE4806B6486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574A8F-A3AD-44B8-D138-34D3D252E9EB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D569C0-E8A8-BEEE-3A7D-4BAE36D2F5C0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0A485B-37FC-7D34-3683-4E237AF0A797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810501-F404-207F-4BAF-714E5F00D419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E24DBA-BE09-9F83-A1AA-0805FBEC8B56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79B0FD-5165-1F16-C9A3-611BF1C14291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3189CD-56EA-C55C-D37E-6291F17D570B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DA52EF-1F9D-178D-838B-7360A6934292}"/>
              </a:ext>
            </a:extLst>
          </p:cNvPr>
          <p:cNvSpPr txBox="1"/>
          <p:nvPr/>
        </p:nvSpPr>
        <p:spPr>
          <a:xfrm>
            <a:off x="-351371" y="1099721"/>
            <a:ext cx="90392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TRANSFIGURATION </a:t>
            </a:r>
          </a:p>
          <a:p>
            <a:pPr algn="ctr"/>
            <a:r>
              <a:rPr lang="it-IT" sz="36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(ETERNAL GARDEN MEMORIAL PARK) </a:t>
            </a:r>
            <a:endParaRPr lang="en-PH" sz="36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2" name="Picture 1" descr="Napoleon Abueva - Wikipedia, ang malayang ensiklopedya">
            <a:extLst>
              <a:ext uri="{FF2B5EF4-FFF2-40B4-BE49-F238E27FC236}">
                <a16:creationId xmlns:a16="http://schemas.microsoft.com/office/drawing/2014/main" id="{2015B01E-5F5F-A6FD-C34F-A72194BDB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65" b="98453" l="1417" r="97976">
                        <a14:foregroundMark x1="33806" y1="27853" x2="31377" y2="37718"/>
                        <a14:foregroundMark x1="31377" y1="37718" x2="32186" y2="54545"/>
                        <a14:foregroundMark x1="32186" y1="54545" x2="40283" y2="68085"/>
                        <a14:foregroundMark x1="40283" y1="68085" x2="63765" y2="88781"/>
                        <a14:foregroundMark x1="63765" y1="88781" x2="80769" y2="96132"/>
                        <a14:foregroundMark x1="80769" y1="96132" x2="15789" y2="96518"/>
                        <a14:foregroundMark x1="57490" y1="88395" x2="67814" y2="88201"/>
                        <a14:foregroundMark x1="67814" y1="88201" x2="94534" y2="91683"/>
                        <a14:foregroundMark x1="93927" y1="87621" x2="62753" y2="78530"/>
                        <a14:foregroundMark x1="62753" y1="78530" x2="13765" y2="86074"/>
                        <a14:foregroundMark x1="35223" y1="66925" x2="11538" y2="92070"/>
                        <a14:foregroundMark x1="11538" y1="92070" x2="71255" y2="99613"/>
                        <a14:foregroundMark x1="71255" y1="99613" x2="90688" y2="98646"/>
                        <a14:foregroundMark x1="90688" y1="98646" x2="91093" y2="97679"/>
                        <a14:foregroundMark x1="98178" y1="93230" x2="87449" y2="80464"/>
                        <a14:foregroundMark x1="87449" y1="80464" x2="85020" y2="78723"/>
                        <a14:foregroundMark x1="95547" y1="85687" x2="97166" y2="89942"/>
                        <a14:foregroundMark x1="90283" y1="86847" x2="6478" y2="94778"/>
                        <a14:foregroundMark x1="20850" y1="77756" x2="2024" y2="93037"/>
                        <a14:foregroundMark x1="2024" y1="93037" x2="1417" y2="95745"/>
                        <a14:foregroundMark x1="97368" y1="87814" x2="89271" y2="84333"/>
                        <a14:foregroundMark x1="89271" y1="84333" x2="94332" y2="84139"/>
                        <a14:foregroundMark x1="72874" y1="30754" x2="47368" y2="18375"/>
                        <a14:foregroundMark x1="47368" y1="18375" x2="39474" y2="19149"/>
                        <a14:foregroundMark x1="39474" y1="19149" x2="32996" y2="22824"/>
                        <a14:foregroundMark x1="36437" y1="18569" x2="25506" y2="33849"/>
                        <a14:foregroundMark x1="76316" y1="33849" x2="73482" y2="24371"/>
                        <a14:foregroundMark x1="73482" y1="24371" x2="66802" y2="16441"/>
                        <a14:foregroundMark x1="66802" y1="16441" x2="54049" y2="14120"/>
                        <a14:foregroundMark x1="54049" y1="14120" x2="42510" y2="15667"/>
                        <a14:foregroundMark x1="42510" y1="15667" x2="29150" y2="25145"/>
                        <a14:foregroundMark x1="29150" y1="25145" x2="23684" y2="35783"/>
                        <a14:foregroundMark x1="23684" y1="35783" x2="23482" y2="381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074" y="226476"/>
            <a:ext cx="6705778" cy="7017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The Transfiguration by Napoleon Abueva | by Shayna Dagelet | Medium">
            <a:extLst>
              <a:ext uri="{FF2B5EF4-FFF2-40B4-BE49-F238E27FC236}">
                <a16:creationId xmlns:a16="http://schemas.microsoft.com/office/drawing/2014/main" id="{39E36980-2C6C-8882-49DD-8E6E45A8F8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265" y="2163912"/>
            <a:ext cx="3580957" cy="4556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9309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89FE3-452C-565F-41C5-B339B835A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8FB3DCFF-12B0-CED6-D28E-1174935C415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iyam na Diwata ng Sining (Napoleon Abueva) | SculpTour">
            <a:extLst>
              <a:ext uri="{FF2B5EF4-FFF2-40B4-BE49-F238E27FC236}">
                <a16:creationId xmlns:a16="http://schemas.microsoft.com/office/drawing/2014/main" id="{FF8D8E23-929B-A094-3625-D6D16EF2D3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86" y="2106009"/>
            <a:ext cx="6628477" cy="439075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C4A810E-99FF-CF6C-2DDE-FBAC8E061883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C3C924-23E8-1F37-9275-E7700DFDB91F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562EA8-F452-4FF3-2973-44922BCAC2AA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A742B7-09FA-8AFD-EE4A-291CDE7D90D3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B742E0-69B6-E498-133E-4BE9B246914E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A386F1-0B02-5DD1-B869-FCDAD3EF347F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557B80-99CE-9E01-A50E-601FD60B23BB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A4F3B6-70AD-402E-B6F6-1B1F00A29639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3C013A-FC29-B2BC-F299-F8E41E03F9A7}"/>
              </a:ext>
            </a:extLst>
          </p:cNvPr>
          <p:cNvSpPr txBox="1"/>
          <p:nvPr/>
        </p:nvSpPr>
        <p:spPr>
          <a:xfrm>
            <a:off x="2149754" y="1149234"/>
            <a:ext cx="35809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NINE MUSES</a:t>
            </a:r>
            <a:endParaRPr lang="en-PH" sz="4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2" name="Picture 1" descr="Napoleon Abueva - Wikipedia, ang malayang ensiklopedya">
            <a:extLst>
              <a:ext uri="{FF2B5EF4-FFF2-40B4-BE49-F238E27FC236}">
                <a16:creationId xmlns:a16="http://schemas.microsoft.com/office/drawing/2014/main" id="{28B85B9F-69A0-B580-EDAB-87E6A8D014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65" b="98453" l="1417" r="97976">
                        <a14:foregroundMark x1="33806" y1="27853" x2="31377" y2="37718"/>
                        <a14:foregroundMark x1="31377" y1="37718" x2="32186" y2="54545"/>
                        <a14:foregroundMark x1="32186" y1="54545" x2="40283" y2="68085"/>
                        <a14:foregroundMark x1="40283" y1="68085" x2="63765" y2="88781"/>
                        <a14:foregroundMark x1="63765" y1="88781" x2="80769" y2="96132"/>
                        <a14:foregroundMark x1="80769" y1="96132" x2="15789" y2="96518"/>
                        <a14:foregroundMark x1="57490" y1="88395" x2="67814" y2="88201"/>
                        <a14:foregroundMark x1="67814" y1="88201" x2="94534" y2="91683"/>
                        <a14:foregroundMark x1="93927" y1="87621" x2="62753" y2="78530"/>
                        <a14:foregroundMark x1="62753" y1="78530" x2="13765" y2="86074"/>
                        <a14:foregroundMark x1="35223" y1="66925" x2="11538" y2="92070"/>
                        <a14:foregroundMark x1="11538" y1="92070" x2="71255" y2="99613"/>
                        <a14:foregroundMark x1="71255" y1="99613" x2="90688" y2="98646"/>
                        <a14:foregroundMark x1="90688" y1="98646" x2="91093" y2="97679"/>
                        <a14:foregroundMark x1="98178" y1="93230" x2="87449" y2="80464"/>
                        <a14:foregroundMark x1="87449" y1="80464" x2="85020" y2="78723"/>
                        <a14:foregroundMark x1="95547" y1="85687" x2="97166" y2="89942"/>
                        <a14:foregroundMark x1="90283" y1="86847" x2="6478" y2="94778"/>
                        <a14:foregroundMark x1="20850" y1="77756" x2="2024" y2="93037"/>
                        <a14:foregroundMark x1="2024" y1="93037" x2="1417" y2="95745"/>
                        <a14:foregroundMark x1="97368" y1="87814" x2="89271" y2="84333"/>
                        <a14:foregroundMark x1="89271" y1="84333" x2="94332" y2="84139"/>
                        <a14:foregroundMark x1="72874" y1="30754" x2="47368" y2="18375"/>
                        <a14:foregroundMark x1="47368" y1="18375" x2="39474" y2="19149"/>
                        <a14:foregroundMark x1="39474" y1="19149" x2="32996" y2="22824"/>
                        <a14:foregroundMark x1="36437" y1="18569" x2="25506" y2="33849"/>
                        <a14:foregroundMark x1="76316" y1="33849" x2="73482" y2="24371"/>
                        <a14:foregroundMark x1="73482" y1="24371" x2="66802" y2="16441"/>
                        <a14:foregroundMark x1="66802" y1="16441" x2="54049" y2="14120"/>
                        <a14:foregroundMark x1="54049" y1="14120" x2="42510" y2="15667"/>
                        <a14:foregroundMark x1="42510" y1="15667" x2="29150" y2="25145"/>
                        <a14:foregroundMark x1="29150" y1="25145" x2="23684" y2="35783"/>
                        <a14:foregroundMark x1="23684" y1="35783" x2="23482" y2="381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074" y="226476"/>
            <a:ext cx="6705778" cy="70170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7745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86B86-8BE2-F660-C5D6-E6525D2B8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2343C6C3-BEDF-0A09-D5D5-C6FC41C8C0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47B2513-FB8C-5D08-442B-8938CAF2DEF3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E65835-0459-C60A-72A2-092F77CC250E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0CD4E7-C62B-B51B-4FC2-D67DF8051B29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D1D006-FE64-9C2D-0E88-44C870A68249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982B0F-F9CF-B2C8-3259-440E7BC801B4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6EB35D-7BDC-D2E5-4204-58D0A779E817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8F69C6-37D7-20C4-3441-9985B3ECCE3B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A47E5D-F090-70F4-1BE6-D77C9620E6A6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15F1DF-9B05-36D1-7FB4-07393724F4A9}"/>
              </a:ext>
            </a:extLst>
          </p:cNvPr>
          <p:cNvSpPr txBox="1"/>
          <p:nvPr/>
        </p:nvSpPr>
        <p:spPr>
          <a:xfrm>
            <a:off x="475121" y="3013501"/>
            <a:ext cx="7007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EDUARDO CASTRILLO</a:t>
            </a:r>
            <a:endParaRPr lang="en-PH" sz="48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5C4096-AF04-EB7B-F6A1-AFA4C7E1D170}"/>
              </a:ext>
            </a:extLst>
          </p:cNvPr>
          <p:cNvSpPr txBox="1"/>
          <p:nvPr/>
        </p:nvSpPr>
        <p:spPr>
          <a:xfrm>
            <a:off x="963886" y="3857062"/>
            <a:ext cx="6030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Known for large-scale, dramatic, metal sculptures.</a:t>
            </a:r>
          </a:p>
        </p:txBody>
      </p:sp>
      <p:pic>
        <p:nvPicPr>
          <p:cNvPr id="4" name="Picture 3" descr="Ed Castrillo – namiart-gallery">
            <a:extLst>
              <a:ext uri="{FF2B5EF4-FFF2-40B4-BE49-F238E27FC236}">
                <a16:creationId xmlns:a16="http://schemas.microsoft.com/office/drawing/2014/main" id="{390063B6-E723-ACB9-E36D-70239C9D6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84" b="98047" l="2030" r="89848">
                        <a14:foregroundMark x1="15736" y1="54688" x2="20305" y2="89063"/>
                        <a14:foregroundMark x1="20305" y1="89063" x2="48731" y2="93750"/>
                        <a14:foregroundMark x1="48731" y1="93750" x2="63959" y2="77344"/>
                        <a14:foregroundMark x1="63959" y1="77344" x2="55838" y2="63281"/>
                        <a14:foregroundMark x1="55838" y1="63281" x2="48731" y2="62109"/>
                        <a14:foregroundMark x1="3046" y1="55469" x2="4061" y2="69531"/>
                        <a14:foregroundMark x1="4061" y1="69531" x2="18274" y2="94531"/>
                        <a14:foregroundMark x1="18274" y1="94531" x2="34010" y2="98828"/>
                        <a14:foregroundMark x1="34010" y1="98828" x2="67005" y2="98047"/>
                        <a14:foregroundMark x1="67005" y1="98047" x2="68020" y2="97656"/>
                        <a14:foregroundMark x1="3046" y1="57813" x2="2538" y2="92188"/>
                        <a14:foregroundMark x1="34518" y1="8984" x2="41117" y2="9375"/>
                        <a14:foregroundMark x1="52284" y1="22266" x2="55330" y2="31641"/>
                        <a14:backgroundMark x1="67513" y1="11328" x2="76650" y2="54688"/>
                        <a14:backgroundMark x1="76650" y1="54688" x2="75127" y2="58984"/>
                        <a14:backgroundMark x1="65990" y1="9375" x2="60150" y2="20783"/>
                        <a14:backgroundMark x1="64808" y1="29854" x2="65990" y2="34766"/>
                        <a14:backgroundMark x1="65990" y1="34766" x2="61421" y2="44922"/>
                        <a14:backgroundMark x1="61421" y1="44922" x2="55330" y2="47656"/>
                        <a14:backgroundMark x1="70051" y1="55859" x2="72589" y2="66016"/>
                        <a14:backgroundMark x1="72589" y1="66016" x2="71574" y2="667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14614" y="392561"/>
            <a:ext cx="5977386" cy="77675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9893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E1903-EF0D-297F-5753-C02DD2418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114C1658-BC8E-C881-1D40-6D392B15D0E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7A5848-9636-24F0-106A-4774854F3C67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6B8859-0D73-2639-A426-B012DCFCFC31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690F7B-19F1-2C3C-8AF6-2A2C5416527C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839CFE-7CEB-0A27-3170-D117458DF9F8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EE3C8B-9042-AFE3-4DEA-2800F4202F11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753280-AE14-73BA-7F0F-639CA9547422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D8B5B4-AB3B-70D2-1C25-17C25259F2DA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C8BFAC-442F-E7D4-1C28-981BE87A3801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F95825-F8DF-08BD-B161-E07CC81DB673}"/>
              </a:ext>
            </a:extLst>
          </p:cNvPr>
          <p:cNvSpPr txBox="1"/>
          <p:nvPr/>
        </p:nvSpPr>
        <p:spPr>
          <a:xfrm>
            <a:off x="509844" y="1357964"/>
            <a:ext cx="79975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PEOPLE POWER MONUMENT</a:t>
            </a:r>
            <a:endParaRPr lang="en-PH" sz="48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4" name="Picture 3" descr="Ed Castrillo – namiart-gallery">
            <a:extLst>
              <a:ext uri="{FF2B5EF4-FFF2-40B4-BE49-F238E27FC236}">
                <a16:creationId xmlns:a16="http://schemas.microsoft.com/office/drawing/2014/main" id="{1DC97235-4824-E935-28E3-08763B48B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84" b="98047" l="2030" r="89848">
                        <a14:foregroundMark x1="15736" y1="54688" x2="20305" y2="89063"/>
                        <a14:foregroundMark x1="20305" y1="89063" x2="48731" y2="93750"/>
                        <a14:foregroundMark x1="48731" y1="93750" x2="63959" y2="77344"/>
                        <a14:foregroundMark x1="63959" y1="77344" x2="55838" y2="63281"/>
                        <a14:foregroundMark x1="55838" y1="63281" x2="48731" y2="62109"/>
                        <a14:foregroundMark x1="3046" y1="55469" x2="4061" y2="69531"/>
                        <a14:foregroundMark x1="4061" y1="69531" x2="18274" y2="94531"/>
                        <a14:foregroundMark x1="18274" y1="94531" x2="34010" y2="98828"/>
                        <a14:foregroundMark x1="34010" y1="98828" x2="67005" y2="98047"/>
                        <a14:foregroundMark x1="67005" y1="98047" x2="68020" y2="97656"/>
                        <a14:foregroundMark x1="3046" y1="57813" x2="2538" y2="92188"/>
                        <a14:foregroundMark x1="34518" y1="8984" x2="41117" y2="9375"/>
                        <a14:foregroundMark x1="52284" y1="22266" x2="55330" y2="31641"/>
                        <a14:backgroundMark x1="67513" y1="11328" x2="76650" y2="54688"/>
                        <a14:backgroundMark x1="76650" y1="54688" x2="75127" y2="58984"/>
                        <a14:backgroundMark x1="65990" y1="9375" x2="60150" y2="20783"/>
                        <a14:backgroundMark x1="64808" y1="29854" x2="65990" y2="34766"/>
                        <a14:backgroundMark x1="65990" y1="34766" x2="61421" y2="44922"/>
                        <a14:backgroundMark x1="61421" y1="44922" x2="55330" y2="47656"/>
                        <a14:backgroundMark x1="70051" y1="55859" x2="72589" y2="66016"/>
                        <a14:backgroundMark x1="72589" y1="66016" x2="71574" y2="667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14614" y="392561"/>
            <a:ext cx="5977386" cy="7767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Today, as Filipinos back home protest corruption, we pause to honour the  life of Eduardo “Tito Ed” Castrillo—the visionary sculptor behind the People  Power Monument. To honour Eduardo Castrillo is to honour">
            <a:extLst>
              <a:ext uri="{FF2B5EF4-FFF2-40B4-BE49-F238E27FC236}">
                <a16:creationId xmlns:a16="http://schemas.microsoft.com/office/drawing/2014/main" id="{DBA60B64-3826-817C-3647-45EDBB1AA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858" y="2097623"/>
            <a:ext cx="3789201" cy="47317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3465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D3A50-9AB1-0372-8E5B-344DA01FF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2D15E87D-2599-C91E-38A4-8F41F17635B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AC4727-3C1E-E883-C394-8A7CF87FF627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409A05-740E-CA8F-2A9E-1B3C3B2A943D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26CC1E-89A7-FD16-A0B3-E386DA258D58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D16C7C-60D3-2822-0640-486FF4F2DCC5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060EA0-EAFF-9E2B-4911-14D10C96A2B5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DA264C-9A0D-932B-FC55-DFF20650C98E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2C4C4B-4CD0-DA60-41E8-5F93EF1A11D4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7E940D-D17C-B569-4CBE-E18AE488D223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8F159A-5CCF-EA9E-8895-E58CA0CA60F5}"/>
              </a:ext>
            </a:extLst>
          </p:cNvPr>
          <p:cNvSpPr txBox="1"/>
          <p:nvPr/>
        </p:nvSpPr>
        <p:spPr>
          <a:xfrm>
            <a:off x="115748" y="1192180"/>
            <a:ext cx="8796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RAJAH SULAYMAN MONUMENT</a:t>
            </a:r>
            <a:endParaRPr lang="en-PH" sz="48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4" name="Picture 3" descr="Ed Castrillo – namiart-gallery">
            <a:extLst>
              <a:ext uri="{FF2B5EF4-FFF2-40B4-BE49-F238E27FC236}">
                <a16:creationId xmlns:a16="http://schemas.microsoft.com/office/drawing/2014/main" id="{85509D30-FE98-DC2D-0E87-687EF2CEC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84" b="98047" l="2030" r="89848">
                        <a14:foregroundMark x1="15736" y1="54688" x2="20305" y2="89063"/>
                        <a14:foregroundMark x1="20305" y1="89063" x2="48731" y2="93750"/>
                        <a14:foregroundMark x1="48731" y1="93750" x2="63959" y2="77344"/>
                        <a14:foregroundMark x1="63959" y1="77344" x2="55838" y2="63281"/>
                        <a14:foregroundMark x1="55838" y1="63281" x2="48731" y2="62109"/>
                        <a14:foregroundMark x1="3046" y1="55469" x2="4061" y2="69531"/>
                        <a14:foregroundMark x1="4061" y1="69531" x2="18274" y2="94531"/>
                        <a14:foregroundMark x1="18274" y1="94531" x2="34010" y2="98828"/>
                        <a14:foregroundMark x1="34010" y1="98828" x2="67005" y2="98047"/>
                        <a14:foregroundMark x1="67005" y1="98047" x2="68020" y2="97656"/>
                        <a14:foregroundMark x1="3046" y1="57813" x2="2538" y2="92188"/>
                        <a14:foregroundMark x1="34518" y1="8984" x2="41117" y2="9375"/>
                        <a14:foregroundMark x1="52284" y1="22266" x2="55330" y2="31641"/>
                        <a14:backgroundMark x1="67513" y1="11328" x2="76650" y2="54688"/>
                        <a14:backgroundMark x1="76650" y1="54688" x2="75127" y2="58984"/>
                        <a14:backgroundMark x1="65990" y1="9375" x2="60150" y2="20783"/>
                        <a14:backgroundMark x1="64808" y1="29854" x2="65990" y2="34766"/>
                        <a14:backgroundMark x1="65990" y1="34766" x2="61421" y2="44922"/>
                        <a14:backgroundMark x1="61421" y1="44922" x2="55330" y2="47656"/>
                        <a14:backgroundMark x1="70051" y1="55859" x2="72589" y2="66016"/>
                        <a14:backgroundMark x1="72589" y1="66016" x2="71574" y2="667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14614" y="392561"/>
            <a:ext cx="5977386" cy="7767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Rajah Sulayman Photo Gallery by Carinoza at pbase.com">
            <a:extLst>
              <a:ext uri="{FF2B5EF4-FFF2-40B4-BE49-F238E27FC236}">
                <a16:creationId xmlns:a16="http://schemas.microsoft.com/office/drawing/2014/main" id="{BE35142E-E962-38C5-9D0D-6D64000186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38" b="98876" l="7000" r="90000">
                        <a14:foregroundMark x1="10250" y1="22472" x2="7250" y2="19850"/>
                        <a14:foregroundMark x1="67250" y1="80150" x2="72000" y2="98876"/>
                        <a14:backgroundMark x1="84250" y1="70412" x2="80500" y2="85393"/>
                        <a14:backgroundMark x1="51250" y1="78652" x2="53250" y2="835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36" y="1262200"/>
            <a:ext cx="9031147" cy="60282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7476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70D22-8AB2-E788-8294-249DCB284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EEDA8C14-3F9A-1D6F-5695-12B1D956F11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260957-4236-CD2D-33EE-AC0BFA7A4874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FC727F-B671-8288-3004-962606B8421E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BE7E3D-ED80-4F93-CF38-E21FDF50E5E2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B34DD6-9F88-0A0C-EEFE-CBB12D6C30C3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21B228-270E-5C3F-3E67-8783F5B0BFC9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0F954C-F86C-6E54-0F15-C02C4B079618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4A6BC6-4948-3E6F-8082-DF10517E77A7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2D0E7B-FE79-3385-B231-E453F9BEB847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3BF013-652D-29EA-4E0A-6D655D063F27}"/>
              </a:ext>
            </a:extLst>
          </p:cNvPr>
          <p:cNvSpPr txBox="1"/>
          <p:nvPr/>
        </p:nvSpPr>
        <p:spPr>
          <a:xfrm>
            <a:off x="475121" y="3013501"/>
            <a:ext cx="7007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BENHUR VILLANUEVA</a:t>
            </a:r>
            <a:endParaRPr lang="en-PH" sz="48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09DE2C-FA12-2768-93FD-8E582B1DC71F}"/>
              </a:ext>
            </a:extLst>
          </p:cNvPr>
          <p:cNvSpPr txBox="1"/>
          <p:nvPr/>
        </p:nvSpPr>
        <p:spPr>
          <a:xfrm>
            <a:off x="963886" y="3857062"/>
            <a:ext cx="6030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Religious and Cultural sculptures</a:t>
            </a:r>
          </a:p>
        </p:txBody>
      </p:sp>
      <p:pic>
        <p:nvPicPr>
          <p:cNvPr id="2" name="Picture 1" descr="Ben Hur Villanueva - Alchetron, The ...">
            <a:extLst>
              <a:ext uri="{FF2B5EF4-FFF2-40B4-BE49-F238E27FC236}">
                <a16:creationId xmlns:a16="http://schemas.microsoft.com/office/drawing/2014/main" id="{4B313AA3-B940-6E9D-9585-D7571F0E1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24" b="99237" l="2073" r="95855">
                        <a14:foregroundMark x1="33161" y1="39695" x2="32124" y2="41221"/>
                        <a14:foregroundMark x1="46632" y1="49618" x2="42487" y2="57252"/>
                        <a14:foregroundMark x1="42487" y1="57252" x2="24870" y2="70229"/>
                        <a14:foregroundMark x1="24870" y1="70229" x2="31606" y2="89313"/>
                        <a14:foregroundMark x1="31606" y1="89313" x2="78756" y2="83588"/>
                        <a14:foregroundMark x1="78756" y1="83588" x2="81865" y2="65267"/>
                        <a14:foregroundMark x1="81865" y1="65267" x2="80829" y2="64122"/>
                        <a14:foregroundMark x1="80829" y1="63359" x2="80311" y2="77863"/>
                        <a14:foregroundMark x1="80311" y1="77863" x2="56995" y2="91603"/>
                        <a14:foregroundMark x1="56995" y1="91603" x2="16062" y2="82824"/>
                        <a14:foregroundMark x1="16062" y1="82824" x2="11399" y2="58779"/>
                        <a14:foregroundMark x1="11399" y1="58779" x2="30570" y2="53435"/>
                        <a14:foregroundMark x1="76166" y1="57634" x2="82383" y2="65649"/>
                        <a14:foregroundMark x1="82383" y1="65649" x2="81347" y2="90840"/>
                        <a14:foregroundMark x1="81347" y1="90840" x2="14508" y2="98092"/>
                        <a14:foregroundMark x1="14508" y1="98092" x2="13472" y2="97328"/>
                        <a14:foregroundMark x1="81865" y1="56489" x2="86528" y2="64122"/>
                        <a14:foregroundMark x1="86528" y1="64122" x2="88601" y2="87023"/>
                        <a14:foregroundMark x1="89637" y1="89695" x2="87565" y2="99237"/>
                        <a14:foregroundMark x1="95855" y1="80153" x2="95855" y2="87786"/>
                        <a14:foregroundMark x1="95855" y1="70992" x2="95855" y2="80153"/>
                        <a14:foregroundMark x1="11399" y1="72137" x2="2073" y2="86641"/>
                        <a14:backgroundMark x1="11917" y1="32443" x2="21244" y2="41221"/>
                        <a14:backgroundMark x1="21244" y1="41221" x2="22280" y2="41985"/>
                        <a14:backgroundMark x1="30570" y1="46183" x2="30570" y2="46183"/>
                        <a14:backgroundMark x1="93782" y1="53435" x2="99482" y2="64885"/>
                        <a14:backgroundMark x1="99482" y1="80153" x2="99482" y2="801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21" y="269059"/>
            <a:ext cx="5789849" cy="78597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7242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EBBDE-0FC5-0283-441F-1A4EC2F2C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A8F4BCEF-C760-11B2-6A25-18E17E59446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EEF5A06-182C-5B68-75BE-EB7000412841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24133E-9BE7-9CBA-64E1-04B6C878E141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2B464D-5ED7-E269-104D-4F3F235DA011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29472A-8879-CE64-8DB3-EFE744225FF4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E7C4AD-F864-B01D-FFA4-CB2343149F20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A4ACCE-9EA5-0E10-61E0-FAC14C6C4D82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752D5D-3341-906E-BCA5-8B755041ABCF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3BDAA8-48E4-F81C-E3F5-7464FA7C5AF4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AEFCCA-6CB2-E6B2-167F-71A994AC9388}"/>
              </a:ext>
            </a:extLst>
          </p:cNvPr>
          <p:cNvSpPr txBox="1"/>
          <p:nvPr/>
        </p:nvSpPr>
        <p:spPr>
          <a:xfrm>
            <a:off x="576721" y="1210620"/>
            <a:ext cx="7007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THE BUILDERS</a:t>
            </a:r>
            <a:endParaRPr lang="en-PH" sz="48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4" name="Picture 3" descr="24 February, 2024 – B.L.A.S.T. – Live Life to the Fullest ……… Don't Stay Put">
            <a:extLst>
              <a:ext uri="{FF2B5EF4-FFF2-40B4-BE49-F238E27FC236}">
                <a16:creationId xmlns:a16="http://schemas.microsoft.com/office/drawing/2014/main" id="{725E0337-7BB1-45B9-7731-ADD169E65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40" y="2047899"/>
            <a:ext cx="7744460" cy="4442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Ben Hur Villanueva - Alchetron, The ...">
            <a:extLst>
              <a:ext uri="{FF2B5EF4-FFF2-40B4-BE49-F238E27FC236}">
                <a16:creationId xmlns:a16="http://schemas.microsoft.com/office/drawing/2014/main" id="{6377DCB0-E682-CB64-9FD9-0FB93B6CA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24" b="99237" l="2073" r="95855">
                        <a14:foregroundMark x1="33161" y1="39695" x2="32124" y2="41221"/>
                        <a14:foregroundMark x1="46632" y1="49618" x2="42487" y2="57252"/>
                        <a14:foregroundMark x1="42487" y1="57252" x2="24870" y2="70229"/>
                        <a14:foregroundMark x1="24870" y1="70229" x2="31606" y2="89313"/>
                        <a14:foregroundMark x1="31606" y1="89313" x2="78756" y2="83588"/>
                        <a14:foregroundMark x1="78756" y1="83588" x2="81865" y2="65267"/>
                        <a14:foregroundMark x1="81865" y1="65267" x2="80829" y2="64122"/>
                        <a14:foregroundMark x1="80829" y1="63359" x2="80311" y2="77863"/>
                        <a14:foregroundMark x1="80311" y1="77863" x2="56995" y2="91603"/>
                        <a14:foregroundMark x1="56995" y1="91603" x2="16062" y2="82824"/>
                        <a14:foregroundMark x1="16062" y1="82824" x2="11399" y2="58779"/>
                        <a14:foregroundMark x1="11399" y1="58779" x2="30570" y2="53435"/>
                        <a14:foregroundMark x1="76166" y1="57634" x2="82383" y2="65649"/>
                        <a14:foregroundMark x1="82383" y1="65649" x2="81347" y2="90840"/>
                        <a14:foregroundMark x1="81347" y1="90840" x2="14508" y2="98092"/>
                        <a14:foregroundMark x1="14508" y1="98092" x2="13472" y2="97328"/>
                        <a14:foregroundMark x1="81865" y1="56489" x2="86528" y2="64122"/>
                        <a14:foregroundMark x1="86528" y1="64122" x2="88601" y2="87023"/>
                        <a14:foregroundMark x1="89637" y1="89695" x2="87565" y2="99237"/>
                        <a14:foregroundMark x1="95855" y1="80153" x2="95855" y2="87786"/>
                        <a14:foregroundMark x1="95855" y1="70992" x2="95855" y2="80153"/>
                        <a14:foregroundMark x1="11399" y1="72137" x2="2073" y2="86641"/>
                        <a14:backgroundMark x1="11917" y1="32443" x2="21244" y2="41221"/>
                        <a14:backgroundMark x1="21244" y1="41221" x2="22280" y2="41985"/>
                        <a14:backgroundMark x1="30570" y1="46183" x2="30570" y2="46183"/>
                        <a14:backgroundMark x1="93782" y1="53435" x2="99482" y2="64885"/>
                        <a14:backgroundMark x1="99482" y1="80153" x2="99482" y2="801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21" y="269059"/>
            <a:ext cx="5789849" cy="78597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2902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517EE-3E76-F3EF-BEDB-BC2A3FCB5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AC388607-73E2-167E-371C-4798ABCD002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A6F5D69-88F3-ECA5-15A4-D2EB680DDFE5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F6F7D0-8B45-73C5-17B1-3C4926E3E224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0411C6-F8FC-A250-F917-15DBF2A470C9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084974-E54B-9BE1-57BB-9690FF568219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F7B326-E3E7-E90E-7BC1-85E0BEABB958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B73BF7-E850-D7F0-03DB-DD260F45ABDC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F35E7F-C05E-6F27-A074-B3457DD3EFEC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A09B31-B5A4-0E8C-1627-F1D9636F8F10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F9D556-082C-7AD7-54FB-36763F348AE3}"/>
              </a:ext>
            </a:extLst>
          </p:cNvPr>
          <p:cNvSpPr txBox="1"/>
          <p:nvPr/>
        </p:nvSpPr>
        <p:spPr>
          <a:xfrm>
            <a:off x="475121" y="3013501"/>
            <a:ext cx="7007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LEONARDO V. LOCIN</a:t>
            </a:r>
            <a:endParaRPr lang="en-PH" sz="48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A7C6F7-C737-D03C-3547-6E69AD79CD8F}"/>
              </a:ext>
            </a:extLst>
          </p:cNvPr>
          <p:cNvSpPr txBox="1"/>
          <p:nvPr/>
        </p:nvSpPr>
        <p:spPr>
          <a:xfrm>
            <a:off x="963886" y="3857062"/>
            <a:ext cx="6030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Greatest Modern Filipino Architect</a:t>
            </a:r>
          </a:p>
        </p:txBody>
      </p:sp>
      <p:pic>
        <p:nvPicPr>
          <p:cNvPr id="5" name="Picture 4" descr="Celebrating Leandro Locsin's impact on Philippine architecture | Tatler Asia">
            <a:extLst>
              <a:ext uri="{FF2B5EF4-FFF2-40B4-BE49-F238E27FC236}">
                <a16:creationId xmlns:a16="http://schemas.microsoft.com/office/drawing/2014/main" id="{DB57DC26-9790-CBC8-735F-22EEC11324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199" b="97312" l="4323" r="98496">
                        <a14:foregroundMark x1="46429" y1="8602" x2="57143" y2="11828"/>
                        <a14:foregroundMark x1="45489" y1="44758" x2="20677" y2="81586"/>
                        <a14:foregroundMark x1="20677" y1="81586" x2="20677" y2="81586"/>
                        <a14:foregroundMark x1="42857" y1="63844" x2="50564" y2="88575"/>
                        <a14:foregroundMark x1="80075" y1="63575" x2="93609" y2="87231"/>
                        <a14:foregroundMark x1="93609" y1="87231" x2="94361" y2="87231"/>
                        <a14:foregroundMark x1="72744" y1="72446" x2="39098" y2="97177"/>
                        <a14:foregroundMark x1="16917" y1="66129" x2="8459" y2="81855"/>
                        <a14:foregroundMark x1="8459" y1="81855" x2="7331" y2="96102"/>
                        <a14:foregroundMark x1="84774" y1="84543" x2="98872" y2="97446"/>
                        <a14:foregroundMark x1="16541" y1="58602" x2="4511" y2="74328"/>
                        <a14:foregroundMark x1="4511" y1="74328" x2="4511" y2="74328"/>
                        <a14:foregroundMark x1="41353" y1="53629" x2="37218" y2="46371"/>
                        <a14:foregroundMark x1="33647" y1="45699" x2="18797" y2="51613"/>
                        <a14:foregroundMark x1="14662" y1="55914" x2="7707" y2="61962"/>
                        <a14:foregroundMark x1="31203" y1="48790" x2="30639" y2="46505"/>
                        <a14:foregroundMark x1="59586" y1="15995" x2="66165" y2="22849"/>
                        <a14:foregroundMark x1="63346" y1="16398" x2="65789" y2="19355"/>
                        <a14:foregroundMark x1="63910" y1="12903" x2="62030" y2="11022"/>
                        <a14:foregroundMark x1="64474" y1="14382" x2="66353" y2="21640"/>
                        <a14:foregroundMark x1="64474" y1="16667" x2="66917" y2="18414"/>
                        <a14:foregroundMark x1="66541" y1="15591" x2="64098" y2="12634"/>
                        <a14:foregroundMark x1="46429" y1="8737" x2="35714" y2="13844"/>
                        <a14:foregroundMark x1="43985" y1="8871" x2="43985" y2="8871"/>
                        <a14:foregroundMark x1="39098" y1="11290" x2="34586" y2="13710"/>
                        <a14:foregroundMark x1="44737" y1="8199" x2="39850" y2="11290"/>
                        <a14:foregroundMark x1="31955" y1="66263" x2="24436" y2="92473"/>
                        <a14:foregroundMark x1="24436" y1="92473" x2="24436" y2="92473"/>
                        <a14:foregroundMark x1="67293" y1="22312" x2="54511" y2="9140"/>
                        <a14:foregroundMark x1="54511" y1="9140" x2="34023" y2="14785"/>
                        <a14:foregroundMark x1="34023" y1="14785" x2="33835" y2="14919"/>
                        <a14:foregroundMark x1="66353" y1="16129" x2="66917" y2="1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495" y="609466"/>
            <a:ext cx="4945505" cy="69185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1552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B40CB-98B1-02A4-E0A7-AFCEBB5F5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0B8D6ECE-2D74-0E7A-343D-8D6ED82A15F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25549D-8E6C-07B0-0BFC-64FCD7658EE6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77234F-5BFE-1D2B-5EF6-B3A8A98BF48E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D972C1-150F-DC38-AE16-B082E01FB369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C1EF67-8175-8A85-2DCA-FC28F56F274F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FBBAEB-3331-9659-938D-E25D9B7B1E8A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85FD32-6C27-3EFA-61F7-46230BB33829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943179-9D20-909E-F7D9-688E6899B57E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D21259-0E22-862C-08EF-24EBF03CCD7C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9C80EB-2695-18FF-A8A2-362A573950DE}"/>
              </a:ext>
            </a:extLst>
          </p:cNvPr>
          <p:cNvSpPr txBox="1"/>
          <p:nvPr/>
        </p:nvSpPr>
        <p:spPr>
          <a:xfrm>
            <a:off x="664403" y="1219898"/>
            <a:ext cx="70077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CULTURAL CENTER OF THE PHILIPPINES</a:t>
            </a:r>
            <a:endParaRPr lang="en-PH" sz="40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2" name="Picture 1" descr="Cultural Center of the Philippines">
            <a:extLst>
              <a:ext uri="{FF2B5EF4-FFF2-40B4-BE49-F238E27FC236}">
                <a16:creationId xmlns:a16="http://schemas.microsoft.com/office/drawing/2014/main" id="{8207E5BF-9D28-30C9-DDE8-FF95574FD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71" y="2415992"/>
            <a:ext cx="8147138" cy="4169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elebrating Leandro Locsin's impact on Philippine architecture | Tatler Asia">
            <a:extLst>
              <a:ext uri="{FF2B5EF4-FFF2-40B4-BE49-F238E27FC236}">
                <a16:creationId xmlns:a16="http://schemas.microsoft.com/office/drawing/2014/main" id="{4D2C4A9B-55E9-872E-E629-B8835A8F24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199" b="97312" l="4323" r="98496">
                        <a14:foregroundMark x1="46429" y1="8602" x2="57143" y2="11828"/>
                        <a14:foregroundMark x1="45489" y1="44758" x2="20677" y2="81586"/>
                        <a14:foregroundMark x1="20677" y1="81586" x2="20677" y2="81586"/>
                        <a14:foregroundMark x1="42857" y1="63844" x2="50564" y2="88575"/>
                        <a14:foregroundMark x1="80075" y1="63575" x2="93609" y2="87231"/>
                        <a14:foregroundMark x1="93609" y1="87231" x2="94361" y2="87231"/>
                        <a14:foregroundMark x1="72744" y1="72446" x2="39098" y2="97177"/>
                        <a14:foregroundMark x1="16917" y1="66129" x2="8459" y2="81855"/>
                        <a14:foregroundMark x1="8459" y1="81855" x2="7331" y2="96102"/>
                        <a14:foregroundMark x1="84774" y1="84543" x2="98872" y2="97446"/>
                        <a14:foregroundMark x1="16541" y1="58602" x2="4511" y2="74328"/>
                        <a14:foregroundMark x1="4511" y1="74328" x2="4511" y2="74328"/>
                        <a14:foregroundMark x1="41353" y1="53629" x2="37218" y2="46371"/>
                        <a14:foregroundMark x1="33647" y1="45699" x2="18797" y2="51613"/>
                        <a14:foregroundMark x1="14662" y1="55914" x2="7707" y2="61962"/>
                        <a14:foregroundMark x1="31203" y1="48790" x2="30639" y2="46505"/>
                        <a14:foregroundMark x1="59586" y1="15995" x2="66165" y2="22849"/>
                        <a14:foregroundMark x1="63346" y1="16398" x2="65789" y2="19355"/>
                        <a14:foregroundMark x1="63910" y1="12903" x2="62030" y2="11022"/>
                        <a14:foregroundMark x1="64474" y1="14382" x2="66353" y2="21640"/>
                        <a14:foregroundMark x1="64474" y1="16667" x2="66917" y2="18414"/>
                        <a14:foregroundMark x1="66541" y1="15591" x2="64098" y2="12634"/>
                        <a14:foregroundMark x1="46429" y1="8737" x2="35714" y2="13844"/>
                        <a14:foregroundMark x1="43985" y1="8871" x2="43985" y2="8871"/>
                        <a14:foregroundMark x1="39098" y1="11290" x2="34586" y2="13710"/>
                        <a14:foregroundMark x1="44737" y1="8199" x2="39850" y2="11290"/>
                        <a14:foregroundMark x1="31955" y1="66263" x2="24436" y2="92473"/>
                        <a14:foregroundMark x1="24436" y1="92473" x2="24436" y2="92473"/>
                        <a14:foregroundMark x1="67293" y1="22312" x2="54511" y2="9140"/>
                        <a14:foregroundMark x1="54511" y1="9140" x2="34023" y2="14785"/>
                        <a14:foregroundMark x1="34023" y1="14785" x2="33835" y2="14919"/>
                        <a14:foregroundMark x1="66353" y1="16129" x2="66917" y2="1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495" y="609466"/>
            <a:ext cx="4945505" cy="69185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6575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F994E-FF8D-E7E2-208D-D67678C49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73DA7428-AC21-755B-CD17-90640A3A7DA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989C038-87AF-156E-A70D-3AE5B0A99084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2FEF61-1C3B-6D34-559E-B61D0A57FCD9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8F009-0C95-A63D-DE63-D46CB11F4F25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98456F-C3F3-2C26-31E8-8EB75D490AD1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4FD6F8-260B-8522-A9CE-00DE06A6CA33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0C0C2A-9712-2049-9131-83F243236157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5FB289-C26D-41D3-2378-3A7EFEEC6839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6E799D-1E26-7D3C-9F9C-E9BB5CA82E07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pic>
        <p:nvPicPr>
          <p:cNvPr id="32" name="Picture 31" descr="Great Pyramid of Giza - Wikipedia">
            <a:extLst>
              <a:ext uri="{FF2B5EF4-FFF2-40B4-BE49-F238E27FC236}">
                <a16:creationId xmlns:a16="http://schemas.microsoft.com/office/drawing/2014/main" id="{805971DD-E08D-43CD-6848-BB93192244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51593" y="2579160"/>
            <a:ext cx="3993162" cy="2245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Picture 32" descr="The Step Pyramid Complex of Djoser - Discover Egypt's Monuments - Ministry  of Tourism and Antiquities">
            <a:extLst>
              <a:ext uri="{FF2B5EF4-FFF2-40B4-BE49-F238E27FC236}">
                <a16:creationId xmlns:a16="http://schemas.microsoft.com/office/drawing/2014/main" id="{E35A61A9-BF9A-2BCA-1A48-C24A46E60E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85" y="2579160"/>
            <a:ext cx="3427294" cy="2245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Picture 33" descr="Visiting Karnak Temple: Everything You Need to Know - Explore Luxor">
            <a:extLst>
              <a:ext uri="{FF2B5EF4-FFF2-40B4-BE49-F238E27FC236}">
                <a16:creationId xmlns:a16="http://schemas.microsoft.com/office/drawing/2014/main" id="{746F75F3-D05A-265B-C215-988AD9A9BC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464" y="2579160"/>
            <a:ext cx="2924227" cy="2252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34" descr="Mortuary temple of Hatshepsut - Wikipedia">
            <a:extLst>
              <a:ext uri="{FF2B5EF4-FFF2-40B4-BE49-F238E27FC236}">
                <a16:creationId xmlns:a16="http://schemas.microsoft.com/office/drawing/2014/main" id="{E3A90881-6FA7-BD57-CA8C-A9663E85C4A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895" y="2579159"/>
            <a:ext cx="3590553" cy="2245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Picture 35" descr="Abu Simbel | History, Temples, Map, &amp; Images | Britannica">
            <a:extLst>
              <a:ext uri="{FF2B5EF4-FFF2-40B4-BE49-F238E27FC236}">
                <a16:creationId xmlns:a16="http://schemas.microsoft.com/office/drawing/2014/main" id="{F16AAF66-2198-E9BD-5CFF-EB0AC7BF191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547" y="2579159"/>
            <a:ext cx="3002256" cy="22516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0661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61CC7-7F04-EC7F-AC3C-ABCCE4B74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ED1C2252-AAD5-CD62-9FB3-58165C1A385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81CF91-C7C8-DB89-0C4E-7F5F0EEE0A4E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A24263-BEC3-2BB3-E96A-C19C3A2EF38A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35B05C-B0F8-D1E5-ACCF-D943D90B325E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5B8FCB-1D50-465D-E240-1B572F211DB8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09F2C7-C5FF-540F-7F3C-9D6A8C0C857D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8ED31C-E44E-6948-5FE5-0E78F911385F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AAF9D0-6D69-04E9-F167-1D53CF86CF64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79D9DF-84BD-4E76-AC15-898190D1B67A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717A16-7E53-25AE-4747-56EFE3C6A113}"/>
              </a:ext>
            </a:extLst>
          </p:cNvPr>
          <p:cNvSpPr txBox="1"/>
          <p:nvPr/>
        </p:nvSpPr>
        <p:spPr>
          <a:xfrm>
            <a:off x="664403" y="1219898"/>
            <a:ext cx="70077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PHILIPPINE INTERNATIONAL CONVENTION CENTER</a:t>
            </a:r>
            <a:endParaRPr lang="en-PH" sz="40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2" name="Picture 1" descr="About Us | PICC">
            <a:extLst>
              <a:ext uri="{FF2B5EF4-FFF2-40B4-BE49-F238E27FC236}">
                <a16:creationId xmlns:a16="http://schemas.microsoft.com/office/drawing/2014/main" id="{32C82E3B-A910-35F1-F00B-C724F28C77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78" y="2564889"/>
            <a:ext cx="7378768" cy="4020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elebrating Leandro Locsin's impact on Philippine architecture | Tatler Asia">
            <a:extLst>
              <a:ext uri="{FF2B5EF4-FFF2-40B4-BE49-F238E27FC236}">
                <a16:creationId xmlns:a16="http://schemas.microsoft.com/office/drawing/2014/main" id="{5DC9B795-DCF3-0818-41F1-F3EC45871C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199" b="97312" l="4323" r="98496">
                        <a14:foregroundMark x1="46429" y1="8602" x2="57143" y2="11828"/>
                        <a14:foregroundMark x1="45489" y1="44758" x2="20677" y2="81586"/>
                        <a14:foregroundMark x1="20677" y1="81586" x2="20677" y2="81586"/>
                        <a14:foregroundMark x1="42857" y1="63844" x2="50564" y2="88575"/>
                        <a14:foregroundMark x1="80075" y1="63575" x2="93609" y2="87231"/>
                        <a14:foregroundMark x1="93609" y1="87231" x2="94361" y2="87231"/>
                        <a14:foregroundMark x1="72744" y1="72446" x2="39098" y2="97177"/>
                        <a14:foregroundMark x1="16917" y1="66129" x2="8459" y2="81855"/>
                        <a14:foregroundMark x1="8459" y1="81855" x2="7331" y2="96102"/>
                        <a14:foregroundMark x1="84774" y1="84543" x2="98872" y2="97446"/>
                        <a14:foregroundMark x1="16541" y1="58602" x2="4511" y2="74328"/>
                        <a14:foregroundMark x1="4511" y1="74328" x2="4511" y2="74328"/>
                        <a14:foregroundMark x1="41353" y1="53629" x2="37218" y2="46371"/>
                        <a14:foregroundMark x1="33647" y1="45699" x2="18797" y2="51613"/>
                        <a14:foregroundMark x1="14662" y1="55914" x2="7707" y2="61962"/>
                        <a14:foregroundMark x1="31203" y1="48790" x2="30639" y2="46505"/>
                        <a14:foregroundMark x1="59586" y1="15995" x2="66165" y2="22849"/>
                        <a14:foregroundMark x1="63346" y1="16398" x2="65789" y2="19355"/>
                        <a14:foregroundMark x1="63910" y1="12903" x2="62030" y2="11022"/>
                        <a14:foregroundMark x1="64474" y1="14382" x2="66353" y2="21640"/>
                        <a14:foregroundMark x1="64474" y1="16667" x2="66917" y2="18414"/>
                        <a14:foregroundMark x1="66541" y1="15591" x2="64098" y2="12634"/>
                        <a14:foregroundMark x1="46429" y1="8737" x2="35714" y2="13844"/>
                        <a14:foregroundMark x1="43985" y1="8871" x2="43985" y2="8871"/>
                        <a14:foregroundMark x1="39098" y1="11290" x2="34586" y2="13710"/>
                        <a14:foregroundMark x1="44737" y1="8199" x2="39850" y2="11290"/>
                        <a14:foregroundMark x1="31955" y1="66263" x2="24436" y2="92473"/>
                        <a14:foregroundMark x1="24436" y1="92473" x2="24436" y2="92473"/>
                        <a14:foregroundMark x1="67293" y1="22312" x2="54511" y2="9140"/>
                        <a14:foregroundMark x1="54511" y1="9140" x2="34023" y2="14785"/>
                        <a14:foregroundMark x1="34023" y1="14785" x2="33835" y2="14919"/>
                        <a14:foregroundMark x1="66353" y1="16129" x2="66917" y2="1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495" y="609466"/>
            <a:ext cx="4945505" cy="69185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4625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47212-8D63-C0BD-788E-95FBF9DA8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E2BF0990-5210-7959-A041-92969A0D9EB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86B624E-7137-6882-457D-3703CD9B8C73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1D9647-1E12-EFA6-34C5-41ED1BB4057A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809EB8-2944-7ADB-79BD-360A250F04D8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F3FCE4-5400-55F5-1F35-F22A460AAD2B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522EA0-3286-C8D6-8A1D-71CCE6F65932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AE1EED-8C32-F1F7-1B52-34813C2F4F44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2C1F2E-058D-F196-EC70-FC97DF51624B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57F947-4C40-1028-32D3-E331F3546F6D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BEA51C-A0C2-A157-1C18-7C73DDFFD140}"/>
              </a:ext>
            </a:extLst>
          </p:cNvPr>
          <p:cNvSpPr txBox="1"/>
          <p:nvPr/>
        </p:nvSpPr>
        <p:spPr>
          <a:xfrm>
            <a:off x="896469" y="1280918"/>
            <a:ext cx="7007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ISTANA NURUL IMAN</a:t>
            </a:r>
            <a:endParaRPr lang="en-PH" sz="40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4" name="Picture 3" descr="Inside Sultan of Brunei's luxurious home with 1700 rooms: Check out the  pictures of Istana Nurul Iman Palace, the world's largest residence  spanning 2.15 million square feet | GQ India">
            <a:extLst>
              <a:ext uri="{FF2B5EF4-FFF2-40B4-BE49-F238E27FC236}">
                <a16:creationId xmlns:a16="http://schemas.microsoft.com/office/drawing/2014/main" id="{2E094FB2-248B-EED1-ECC9-FC67853B08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03" y="2349029"/>
            <a:ext cx="7471852" cy="4203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elebrating Leandro Locsin's impact on Philippine architecture | Tatler Asia">
            <a:extLst>
              <a:ext uri="{FF2B5EF4-FFF2-40B4-BE49-F238E27FC236}">
                <a16:creationId xmlns:a16="http://schemas.microsoft.com/office/drawing/2014/main" id="{9A623928-1476-A0BB-6245-6FE2874A80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199" b="97312" l="4323" r="98496">
                        <a14:foregroundMark x1="46429" y1="8602" x2="57143" y2="11828"/>
                        <a14:foregroundMark x1="45489" y1="44758" x2="20677" y2="81586"/>
                        <a14:foregroundMark x1="20677" y1="81586" x2="20677" y2="81586"/>
                        <a14:foregroundMark x1="42857" y1="63844" x2="50564" y2="88575"/>
                        <a14:foregroundMark x1="80075" y1="63575" x2="93609" y2="87231"/>
                        <a14:foregroundMark x1="93609" y1="87231" x2="94361" y2="87231"/>
                        <a14:foregroundMark x1="72744" y1="72446" x2="39098" y2="97177"/>
                        <a14:foregroundMark x1="16917" y1="66129" x2="8459" y2="81855"/>
                        <a14:foregroundMark x1="8459" y1="81855" x2="7331" y2="96102"/>
                        <a14:foregroundMark x1="84774" y1="84543" x2="98872" y2="97446"/>
                        <a14:foregroundMark x1="16541" y1="58602" x2="4511" y2="74328"/>
                        <a14:foregroundMark x1="4511" y1="74328" x2="4511" y2="74328"/>
                        <a14:foregroundMark x1="41353" y1="53629" x2="37218" y2="46371"/>
                        <a14:foregroundMark x1="33647" y1="45699" x2="18797" y2="51613"/>
                        <a14:foregroundMark x1="14662" y1="55914" x2="7707" y2="61962"/>
                        <a14:foregroundMark x1="31203" y1="48790" x2="30639" y2="46505"/>
                        <a14:foregroundMark x1="59586" y1="15995" x2="66165" y2="22849"/>
                        <a14:foregroundMark x1="63346" y1="16398" x2="65789" y2="19355"/>
                        <a14:foregroundMark x1="63910" y1="12903" x2="62030" y2="11022"/>
                        <a14:foregroundMark x1="64474" y1="14382" x2="66353" y2="21640"/>
                        <a14:foregroundMark x1="64474" y1="16667" x2="66917" y2="18414"/>
                        <a14:foregroundMark x1="66541" y1="15591" x2="64098" y2="12634"/>
                        <a14:foregroundMark x1="46429" y1="8737" x2="35714" y2="13844"/>
                        <a14:foregroundMark x1="43985" y1="8871" x2="43985" y2="8871"/>
                        <a14:foregroundMark x1="39098" y1="11290" x2="34586" y2="13710"/>
                        <a14:foregroundMark x1="44737" y1="8199" x2="39850" y2="11290"/>
                        <a14:foregroundMark x1="31955" y1="66263" x2="24436" y2="92473"/>
                        <a14:foregroundMark x1="24436" y1="92473" x2="24436" y2="92473"/>
                        <a14:foregroundMark x1="67293" y1="22312" x2="54511" y2="9140"/>
                        <a14:foregroundMark x1="54511" y1="9140" x2="34023" y2="14785"/>
                        <a14:foregroundMark x1="34023" y1="14785" x2="33835" y2="14919"/>
                        <a14:foregroundMark x1="66353" y1="16129" x2="66917" y2="17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495" y="609466"/>
            <a:ext cx="4945505" cy="69185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5625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45510-FA9D-1E92-1841-6655D33E7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20D7F0D5-C4A2-3EED-E324-0A8D726FB5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14A6E2-C386-4187-D07B-E87C670C6AA2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44B9AB-ECC4-DAB8-43CD-C61FE60C1D92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3D2F02-FFCD-16DD-08A9-7CC45532F869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2C5FD3-AAFD-A7DA-8085-981E32189B34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7E80B8-6E53-EA62-F893-FDA90F434511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CABBE9-3DF9-980F-28C6-C0C7765FB770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E5264E-7259-62F6-89EB-FD8CC1D383CB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51EC72-23F1-3431-D44C-7261931F861B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D4FE52-31A2-1CB3-C09E-125935131656}"/>
              </a:ext>
            </a:extLst>
          </p:cNvPr>
          <p:cNvSpPr txBox="1"/>
          <p:nvPr/>
        </p:nvSpPr>
        <p:spPr>
          <a:xfrm>
            <a:off x="475121" y="3013501"/>
            <a:ext cx="7007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Francisco «Bobby» Mañosa</a:t>
            </a:r>
            <a:endParaRPr lang="en-PH" sz="48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43246E-78DF-D2D1-A240-29CFCBCB7EBF}"/>
              </a:ext>
            </a:extLst>
          </p:cNvPr>
          <p:cNvSpPr txBox="1"/>
          <p:nvPr/>
        </p:nvSpPr>
        <p:spPr>
          <a:xfrm>
            <a:off x="963886" y="3857062"/>
            <a:ext cx="6030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Champion of Filipino Architecture</a:t>
            </a:r>
          </a:p>
        </p:txBody>
      </p:sp>
      <p:pic>
        <p:nvPicPr>
          <p:cNvPr id="2050" name="Picture 2" descr="Mañosa on the Spotlight">
            <a:extLst>
              <a:ext uri="{FF2B5EF4-FFF2-40B4-BE49-F238E27FC236}">
                <a16:creationId xmlns:a16="http://schemas.microsoft.com/office/drawing/2014/main" id="{B400574F-0B71-052E-619A-1AD75E83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90" b="99796" l="1359" r="93342">
                        <a14:foregroundMark x1="61413" y1="17533" x2="66848" y2="24057"/>
                        <a14:foregroundMark x1="66848" y1="24057" x2="66848" y2="24465"/>
                        <a14:foregroundMark x1="19701" y1="52497" x2="6250" y2="76147"/>
                        <a14:foregroundMark x1="6250" y1="76147" x2="15897" y2="91437"/>
                        <a14:foregroundMark x1="15897" y1="91437" x2="38315" y2="94699"/>
                        <a14:foregroundMark x1="38315" y1="94699" x2="49049" y2="94597"/>
                        <a14:foregroundMark x1="49049" y1="94597" x2="53668" y2="92661"/>
                        <a14:foregroundMark x1="84647" y1="69521" x2="87228" y2="89093"/>
                        <a14:foregroundMark x1="87228" y1="89093" x2="86413" y2="92151"/>
                        <a14:foregroundMark x1="85734" y1="90010" x2="89538" y2="98675"/>
                        <a14:foregroundMark x1="89538" y1="98675" x2="90489" y2="95719"/>
                        <a14:foregroundMark x1="92799" y1="93986" x2="93478" y2="99898"/>
                        <a14:foregroundMark x1="7745" y1="58206" x2="1359" y2="81549"/>
                        <a14:foregroundMark x1="41168" y1="35780" x2="19973" y2="44444"/>
                        <a14:foregroundMark x1="19973" y1="44444" x2="11957" y2="51478"/>
                        <a14:foregroundMark x1="66848" y1="21916" x2="54484" y2="13965"/>
                        <a14:foregroundMark x1="54484" y1="13965" x2="45109" y2="16514"/>
                        <a14:foregroundMark x1="6114" y1="95515" x2="3261" y2="97757"/>
                        <a14:foregroundMark x1="65217" y1="18552" x2="64402" y2="17431"/>
                        <a14:foregroundMark x1="65625" y1="17431" x2="62228" y2="16514"/>
                        <a14:foregroundMark x1="66984" y1="19878" x2="66984" y2="213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522" y="203975"/>
            <a:ext cx="5439599" cy="725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392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EA1A3-16B4-8FCF-2D5D-4D59ACB10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1FF8B8DE-9A8E-A589-17E2-2D995EE5A2E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B00FA7-46EE-C493-52CB-802E76F7FCAF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C05A2E-204D-DAB2-0803-D1125E8E173A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78F8D3-DADC-7673-E876-DC60B8CD375C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CEF81D-ADB1-7BE3-38B2-0B2030FE38A7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8809B0-1A47-D30B-4399-81162F5C5158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2FFAD9-BF46-F82C-958F-9214AEF11CD6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366E22-4368-CDF5-21FF-0677B7676F1B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7602C1-2E31-F106-4045-60D1D19DE4A9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8A84CB-B38B-2FDF-C24E-51592854DCB2}"/>
              </a:ext>
            </a:extLst>
          </p:cNvPr>
          <p:cNvSpPr txBox="1"/>
          <p:nvPr/>
        </p:nvSpPr>
        <p:spPr>
          <a:xfrm>
            <a:off x="664403" y="1277298"/>
            <a:ext cx="7007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COCONUT PALACE</a:t>
            </a:r>
            <a:endParaRPr lang="en-PH" sz="48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2" name="Picture 1" descr="The Coconut Palace: A Showcase of Filipino Ingenuity, Sustainability, and  Excess - BillionBricks | Net-Zero Homes">
            <a:extLst>
              <a:ext uri="{FF2B5EF4-FFF2-40B4-BE49-F238E27FC236}">
                <a16:creationId xmlns:a16="http://schemas.microsoft.com/office/drawing/2014/main" id="{46825F0A-0635-F8EF-9646-030D832A0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85" y="2108295"/>
            <a:ext cx="7638809" cy="4448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Mañosa on the Spotlight">
            <a:extLst>
              <a:ext uri="{FF2B5EF4-FFF2-40B4-BE49-F238E27FC236}">
                <a16:creationId xmlns:a16="http://schemas.microsoft.com/office/drawing/2014/main" id="{2C4A3E7B-F441-27E9-CDA5-7541F2319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90" b="99796" l="1359" r="93342">
                        <a14:foregroundMark x1="61413" y1="17533" x2="66848" y2="24057"/>
                        <a14:foregroundMark x1="66848" y1="24057" x2="66848" y2="24465"/>
                        <a14:foregroundMark x1="19701" y1="52497" x2="6250" y2="76147"/>
                        <a14:foregroundMark x1="6250" y1="76147" x2="15897" y2="91437"/>
                        <a14:foregroundMark x1="15897" y1="91437" x2="38315" y2="94699"/>
                        <a14:foregroundMark x1="38315" y1="94699" x2="49049" y2="94597"/>
                        <a14:foregroundMark x1="49049" y1="94597" x2="53668" y2="92661"/>
                        <a14:foregroundMark x1="84647" y1="69521" x2="87228" y2="89093"/>
                        <a14:foregroundMark x1="87228" y1="89093" x2="86413" y2="92151"/>
                        <a14:foregroundMark x1="85734" y1="90010" x2="89538" y2="98675"/>
                        <a14:foregroundMark x1="89538" y1="98675" x2="90489" y2="95719"/>
                        <a14:foregroundMark x1="92799" y1="93986" x2="93478" y2="99898"/>
                        <a14:foregroundMark x1="7745" y1="58206" x2="1359" y2="81549"/>
                        <a14:foregroundMark x1="41168" y1="35780" x2="19973" y2="44444"/>
                        <a14:foregroundMark x1="19973" y1="44444" x2="11957" y2="51478"/>
                        <a14:foregroundMark x1="66848" y1="21916" x2="54484" y2="13965"/>
                        <a14:foregroundMark x1="54484" y1="13965" x2="45109" y2="16514"/>
                        <a14:foregroundMark x1="6114" y1="95515" x2="3261" y2="97757"/>
                        <a14:foregroundMark x1="65217" y1="18552" x2="64402" y2="17431"/>
                        <a14:foregroundMark x1="65625" y1="17431" x2="62228" y2="16514"/>
                        <a14:foregroundMark x1="66984" y1="19878" x2="66984" y2="213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522" y="203975"/>
            <a:ext cx="5439599" cy="725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114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E56AD-970F-74B0-4328-1C5E97A1A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C737B098-2C60-6478-6491-8B221377EFB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ADF6370-6171-5CBC-299D-A83FF63531FC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1FDF37-6FBD-8075-EC7D-BA75510F6C18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B30965-977C-22EE-1C61-C8BB672C69EB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2E8028-EA1D-5CDB-D6B5-9EF9A644A345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785628-E637-CB43-CA72-0245BE66C83B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D2A3B6-F27B-C8D0-0F22-9514A21A0D1A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020AE6-126F-A9DA-3579-76E9EC8C223E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D0F47D-F82F-1720-B0B1-A9C57BA01F18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6FF387-3D9A-1033-5570-6205E29CD8B2}"/>
              </a:ext>
            </a:extLst>
          </p:cNvPr>
          <p:cNvSpPr txBox="1"/>
          <p:nvPr/>
        </p:nvSpPr>
        <p:spPr>
          <a:xfrm>
            <a:off x="664403" y="1277298"/>
            <a:ext cx="7007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EDSA SHRINE</a:t>
            </a:r>
            <a:endParaRPr lang="en-PH" sz="48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4" name="Picture 3" descr="The Story of EDSA Shrine ~ EDSA Shrine - National Shrine of Mary, Queen of  Peace, Our Lady of EDSA">
            <a:extLst>
              <a:ext uri="{FF2B5EF4-FFF2-40B4-BE49-F238E27FC236}">
                <a16:creationId xmlns:a16="http://schemas.microsoft.com/office/drawing/2014/main" id="{249C50D2-0B7B-943C-B937-60A1425407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13" y="2108295"/>
            <a:ext cx="8150196" cy="4278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Mañosa on the Spotlight">
            <a:extLst>
              <a:ext uri="{FF2B5EF4-FFF2-40B4-BE49-F238E27FC236}">
                <a16:creationId xmlns:a16="http://schemas.microsoft.com/office/drawing/2014/main" id="{30775521-5CB6-EBB2-D7BA-C38517B8B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90" b="99796" l="1359" r="93342">
                        <a14:foregroundMark x1="61413" y1="17533" x2="66848" y2="24057"/>
                        <a14:foregroundMark x1="66848" y1="24057" x2="66848" y2="24465"/>
                        <a14:foregroundMark x1="19701" y1="52497" x2="6250" y2="76147"/>
                        <a14:foregroundMark x1="6250" y1="76147" x2="15897" y2="91437"/>
                        <a14:foregroundMark x1="15897" y1="91437" x2="38315" y2="94699"/>
                        <a14:foregroundMark x1="38315" y1="94699" x2="49049" y2="94597"/>
                        <a14:foregroundMark x1="49049" y1="94597" x2="53668" y2="92661"/>
                        <a14:foregroundMark x1="84647" y1="69521" x2="87228" y2="89093"/>
                        <a14:foregroundMark x1="87228" y1="89093" x2="86413" y2="92151"/>
                        <a14:foregroundMark x1="85734" y1="90010" x2="89538" y2="98675"/>
                        <a14:foregroundMark x1="89538" y1="98675" x2="90489" y2="95719"/>
                        <a14:foregroundMark x1="92799" y1="93986" x2="93478" y2="99898"/>
                        <a14:foregroundMark x1="7745" y1="58206" x2="1359" y2="81549"/>
                        <a14:foregroundMark x1="41168" y1="35780" x2="19973" y2="44444"/>
                        <a14:foregroundMark x1="19973" y1="44444" x2="11957" y2="51478"/>
                        <a14:foregroundMark x1="66848" y1="21916" x2="54484" y2="13965"/>
                        <a14:foregroundMark x1="54484" y1="13965" x2="45109" y2="16514"/>
                        <a14:foregroundMark x1="6114" y1="95515" x2="3261" y2="97757"/>
                        <a14:foregroundMark x1="65217" y1="18552" x2="64402" y2="17431"/>
                        <a14:foregroundMark x1="65625" y1="17431" x2="62228" y2="16514"/>
                        <a14:foregroundMark x1="66984" y1="19878" x2="66984" y2="213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522" y="203975"/>
            <a:ext cx="5439599" cy="725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5292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0B91E-2A6A-1BDA-E693-A9B4CCC73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A264A478-8775-B8FD-FEED-BD8039D5CC2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4514EE1-7C5A-CF2D-3AF5-E11D2D0F3F1A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7CB471-2CF1-4DF9-B847-FC1A886FADC3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890229-BE9F-7EEF-F7BE-0E2DC3DE83C9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816B7E-881E-F671-4DC2-CC41DB3FA77B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8925DC-969D-DB55-CA25-DBDDCD713DE3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168472-ECA9-837A-DF59-932FD47910CE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66F23A-5E57-2619-CB05-8069652F227F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EB7DB4-3D79-759D-CCAC-442AC1530624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5977A4-3166-300F-4443-02FFB6B47190}"/>
              </a:ext>
            </a:extLst>
          </p:cNvPr>
          <p:cNvSpPr txBox="1"/>
          <p:nvPr/>
        </p:nvSpPr>
        <p:spPr>
          <a:xfrm>
            <a:off x="503843" y="1159673"/>
            <a:ext cx="8861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SAN MIGUEL CORPORATION BUILDING</a:t>
            </a:r>
            <a:endParaRPr lang="en-PH" sz="40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2" name="Picture 1" descr="INSIDER FOCUS: A toast to 40 years of the San Miguel Corp. Head Office  Complex">
            <a:extLst>
              <a:ext uri="{FF2B5EF4-FFF2-40B4-BE49-F238E27FC236}">
                <a16:creationId xmlns:a16="http://schemas.microsoft.com/office/drawing/2014/main" id="{A6C2C683-299F-6889-BA9C-5AB7C63A21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219" y="1807609"/>
            <a:ext cx="6583647" cy="493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Mañosa on the Spotlight">
            <a:extLst>
              <a:ext uri="{FF2B5EF4-FFF2-40B4-BE49-F238E27FC236}">
                <a16:creationId xmlns:a16="http://schemas.microsoft.com/office/drawing/2014/main" id="{EBAF1982-3ECF-CCCD-E8AA-C40915BEB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90" b="99796" l="1359" r="93342">
                        <a14:foregroundMark x1="61413" y1="17533" x2="66848" y2="24057"/>
                        <a14:foregroundMark x1="66848" y1="24057" x2="66848" y2="24465"/>
                        <a14:foregroundMark x1="19701" y1="52497" x2="6250" y2="76147"/>
                        <a14:foregroundMark x1="6250" y1="76147" x2="15897" y2="91437"/>
                        <a14:foregroundMark x1="15897" y1="91437" x2="38315" y2="94699"/>
                        <a14:foregroundMark x1="38315" y1="94699" x2="49049" y2="94597"/>
                        <a14:foregroundMark x1="49049" y1="94597" x2="53668" y2="92661"/>
                        <a14:foregroundMark x1="84647" y1="69521" x2="87228" y2="89093"/>
                        <a14:foregroundMark x1="87228" y1="89093" x2="86413" y2="92151"/>
                        <a14:foregroundMark x1="85734" y1="90010" x2="89538" y2="98675"/>
                        <a14:foregroundMark x1="89538" y1="98675" x2="90489" y2="95719"/>
                        <a14:foregroundMark x1="92799" y1="93986" x2="93478" y2="99898"/>
                        <a14:foregroundMark x1="7745" y1="58206" x2="1359" y2="81549"/>
                        <a14:foregroundMark x1="41168" y1="35780" x2="19973" y2="44444"/>
                        <a14:foregroundMark x1="19973" y1="44444" x2="11957" y2="51478"/>
                        <a14:foregroundMark x1="66848" y1="21916" x2="54484" y2="13965"/>
                        <a14:foregroundMark x1="54484" y1="13965" x2="45109" y2="16514"/>
                        <a14:foregroundMark x1="6114" y1="95515" x2="3261" y2="97757"/>
                        <a14:foregroundMark x1="65217" y1="18552" x2="64402" y2="17431"/>
                        <a14:foregroundMark x1="65625" y1="17431" x2="62228" y2="16514"/>
                        <a14:foregroundMark x1="66984" y1="19878" x2="66984" y2="213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522" y="203975"/>
            <a:ext cx="5439599" cy="725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413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64CD4-FCA4-1306-0B83-00082425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04C8AE89-69B6-ADBC-54D6-66DF47F9787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5CDD3C-2B28-DBE6-390A-03E2D844531C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D8568E-99D4-4865-C683-DD3F4E13DF65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072FED-0117-A528-F245-E06231D562C9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A2769D-A7C2-C0CB-15DA-5D9A3ECF2F58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E14B16-7900-4503-0550-459E4EB0372C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986FC5-5707-04F0-84BC-35BF3046A15B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E330AB-9653-6432-1658-59F29325C2CA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E12036-2709-334F-2856-10BD27853443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88161D-0A1F-FF06-8E88-6DA3203889B1}"/>
              </a:ext>
            </a:extLst>
          </p:cNvPr>
          <p:cNvSpPr txBox="1"/>
          <p:nvPr/>
        </p:nvSpPr>
        <p:spPr>
          <a:xfrm>
            <a:off x="475121" y="3013501"/>
            <a:ext cx="7007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Felino «Jun» Palafox Jr.</a:t>
            </a:r>
            <a:endParaRPr lang="en-PH" sz="48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D985F7-D1AD-2744-D143-A2979D0B69F6}"/>
              </a:ext>
            </a:extLst>
          </p:cNvPr>
          <p:cNvSpPr txBox="1"/>
          <p:nvPr/>
        </p:nvSpPr>
        <p:spPr>
          <a:xfrm>
            <a:off x="963886" y="3857062"/>
            <a:ext cx="6030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Leading urban planner and architect</a:t>
            </a:r>
          </a:p>
        </p:txBody>
      </p:sp>
      <p:pic>
        <p:nvPicPr>
          <p:cNvPr id="2" name="Picture 2" descr="Felino “Jun” Palafox Jnr | Tatler Asia">
            <a:extLst>
              <a:ext uri="{FF2B5EF4-FFF2-40B4-BE49-F238E27FC236}">
                <a16:creationId xmlns:a16="http://schemas.microsoft.com/office/drawing/2014/main" id="{0AB8C7BA-84AE-C07E-C012-32BF23CE0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00" b="98556" l="9992" r="95171">
                        <a14:foregroundMark x1="62115" y1="15556" x2="52456" y2="7500"/>
                        <a14:foregroundMark x1="52456" y1="7500" x2="37136" y2="11444"/>
                        <a14:foregroundMark x1="37136" y1="11444" x2="35720" y2="13833"/>
                        <a14:foregroundMark x1="69858" y1="45833" x2="77769" y2="56056"/>
                        <a14:foregroundMark x1="77769" y1="56056" x2="85179" y2="79222"/>
                        <a14:foregroundMark x1="85179" y1="79222" x2="61948" y2="92944"/>
                        <a14:foregroundMark x1="61948" y1="92944" x2="31973" y2="92167"/>
                        <a14:foregroundMark x1="31973" y1="92167" x2="23480" y2="71444"/>
                        <a14:foregroundMark x1="23480" y1="71444" x2="25062" y2="67722"/>
                        <a14:foregroundMark x1="88510" y1="40778" x2="86345" y2="84222"/>
                        <a14:foregroundMark x1="86345" y1="84222" x2="73022" y2="95556"/>
                        <a14:foregroundMark x1="73022" y1="95556" x2="29808" y2="96556"/>
                        <a14:foregroundMark x1="29808" y1="96556" x2="29892" y2="95944"/>
                        <a14:foregroundMark x1="94505" y1="64056" x2="67860" y2="38667"/>
                        <a14:foregroundMark x1="67860" y1="38667" x2="38385" y2="47389"/>
                        <a14:foregroundMark x1="38385" y1="47389" x2="32223" y2="52667"/>
                        <a14:foregroundMark x1="45795" y1="7000" x2="34055" y2="10333"/>
                        <a14:foregroundMark x1="34055" y1="10333" x2="34138" y2="10500"/>
                        <a14:foregroundMark x1="47710" y1="4000" x2="51457" y2="4278"/>
                        <a14:foregroundMark x1="31640" y1="34556" x2="20483" y2="86833"/>
                        <a14:foregroundMark x1="20483" y1="86833" x2="37552" y2="99222"/>
                        <a14:foregroundMark x1="37552" y1="99222" x2="90508" y2="79556"/>
                        <a14:foregroundMark x1="90508" y1="79556" x2="95171" y2="57278"/>
                        <a14:foregroundMark x1="95171" y1="57278" x2="82764" y2="45944"/>
                        <a14:foregroundMark x1="82764" y1="45944" x2="47460" y2="41778"/>
                        <a14:foregroundMark x1="47460" y1="41778" x2="32806" y2="35833"/>
                        <a14:foregroundMark x1="20150" y1="93833" x2="29725" y2="97889"/>
                        <a14:foregroundMark x1="29725" y1="97889" x2="78018" y2="98556"/>
                        <a14:foregroundMark x1="78018" y1="98556" x2="88426" y2="95444"/>
                        <a14:foregroundMark x1="88426" y1="95444" x2="89259" y2="93222"/>
                        <a14:foregroundMark x1="88843" y1="91778" x2="93339" y2="94889"/>
                        <a14:foregroundMark x1="58618" y1="6889" x2="59450" y2="5611"/>
                        <a14:foregroundMark x1="59450" y1="5611" x2="56869" y2="4444"/>
                        <a14:backgroundMark x1="65196" y1="11389" x2="66195" y2="14000"/>
                        <a14:backgroundMark x1="65445" y1="15389" x2="65445" y2="15389"/>
                        <a14:backgroundMark x1="65612" y1="16167" x2="65612" y2="16167"/>
                        <a14:backgroundMark x1="83597" y1="30222" x2="92173" y2="32611"/>
                        <a14:backgroundMark x1="92173" y1="32611" x2="92340" y2="32722"/>
                        <a14:backgroundMark x1="93256" y1="32611" x2="87760" y2="32167"/>
                        <a14:backgroundMark x1="92590" y1="32722" x2="90508" y2="32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344" y="811217"/>
            <a:ext cx="5152609" cy="772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133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D370F-2DDC-BED2-094E-0766FF468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CFD37151-F957-B162-9900-53F8ECECCC7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BD3B5E-0F18-6563-F162-C619D98DA969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479CCA-D77C-084E-C5DA-8EA8BE44C12F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CB8454-7BA7-BFBD-8EBD-C432C93B58F7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C5E602-1C35-F7AD-C31B-AB5D3F8A9323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82F9E1-3AAA-87A3-A9EE-E92CCD0C1B82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8D790E-C8E2-89BF-7938-546CABB63163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91D84F-D8F2-77D3-DD50-960415158721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899E2D-12A9-91C0-A648-C56ECFBA0210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58FCF-EF2D-90EE-69BF-BF293C263B99}"/>
              </a:ext>
            </a:extLst>
          </p:cNvPr>
          <p:cNvSpPr txBox="1"/>
          <p:nvPr/>
        </p:nvSpPr>
        <p:spPr>
          <a:xfrm>
            <a:off x="664403" y="1284387"/>
            <a:ext cx="7007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ROCKWELL CENTER</a:t>
            </a:r>
            <a:endParaRPr lang="en-PH" sz="48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4" name="Picture 3" descr="A city with many tall buildings lit up at night&#10;&#10;AI-generated content may be incorrect.">
            <a:extLst>
              <a:ext uri="{FF2B5EF4-FFF2-40B4-BE49-F238E27FC236}">
                <a16:creationId xmlns:a16="http://schemas.microsoft.com/office/drawing/2014/main" id="{2022413F-6A37-640E-3F5B-574C8BF352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94" y="2032418"/>
            <a:ext cx="6833302" cy="4552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Felino “Jun” Palafox Jnr | Tatler Asia">
            <a:extLst>
              <a:ext uri="{FF2B5EF4-FFF2-40B4-BE49-F238E27FC236}">
                <a16:creationId xmlns:a16="http://schemas.microsoft.com/office/drawing/2014/main" id="{95EE6C15-298E-3C23-9521-7DF0106B6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00" b="98556" l="9992" r="95171">
                        <a14:foregroundMark x1="62115" y1="15556" x2="52456" y2="7500"/>
                        <a14:foregroundMark x1="52456" y1="7500" x2="37136" y2="11444"/>
                        <a14:foregroundMark x1="37136" y1="11444" x2="35720" y2="13833"/>
                        <a14:foregroundMark x1="69858" y1="45833" x2="77769" y2="56056"/>
                        <a14:foregroundMark x1="77769" y1="56056" x2="85179" y2="79222"/>
                        <a14:foregroundMark x1="85179" y1="79222" x2="61948" y2="92944"/>
                        <a14:foregroundMark x1="61948" y1="92944" x2="31973" y2="92167"/>
                        <a14:foregroundMark x1="31973" y1="92167" x2="23480" y2="71444"/>
                        <a14:foregroundMark x1="23480" y1="71444" x2="25062" y2="67722"/>
                        <a14:foregroundMark x1="88510" y1="40778" x2="86345" y2="84222"/>
                        <a14:foregroundMark x1="86345" y1="84222" x2="73022" y2="95556"/>
                        <a14:foregroundMark x1="73022" y1="95556" x2="29808" y2="96556"/>
                        <a14:foregroundMark x1="29808" y1="96556" x2="29892" y2="95944"/>
                        <a14:foregroundMark x1="94505" y1="64056" x2="67860" y2="38667"/>
                        <a14:foregroundMark x1="67860" y1="38667" x2="38385" y2="47389"/>
                        <a14:foregroundMark x1="38385" y1="47389" x2="32223" y2="52667"/>
                        <a14:foregroundMark x1="45795" y1="7000" x2="34055" y2="10333"/>
                        <a14:foregroundMark x1="34055" y1="10333" x2="34138" y2="10500"/>
                        <a14:foregroundMark x1="47710" y1="4000" x2="51457" y2="4278"/>
                        <a14:foregroundMark x1="31640" y1="34556" x2="20483" y2="86833"/>
                        <a14:foregroundMark x1="20483" y1="86833" x2="37552" y2="99222"/>
                        <a14:foregroundMark x1="37552" y1="99222" x2="90508" y2="79556"/>
                        <a14:foregroundMark x1="90508" y1="79556" x2="95171" y2="57278"/>
                        <a14:foregroundMark x1="95171" y1="57278" x2="82764" y2="45944"/>
                        <a14:foregroundMark x1="82764" y1="45944" x2="47460" y2="41778"/>
                        <a14:foregroundMark x1="47460" y1="41778" x2="32806" y2="35833"/>
                        <a14:foregroundMark x1="20150" y1="93833" x2="29725" y2="97889"/>
                        <a14:foregroundMark x1="29725" y1="97889" x2="78018" y2="98556"/>
                        <a14:foregroundMark x1="78018" y1="98556" x2="88426" y2="95444"/>
                        <a14:foregroundMark x1="88426" y1="95444" x2="89259" y2="93222"/>
                        <a14:foregroundMark x1="88843" y1="91778" x2="93339" y2="94889"/>
                        <a14:foregroundMark x1="58618" y1="6889" x2="59450" y2="5611"/>
                        <a14:foregroundMark x1="59450" y1="5611" x2="56869" y2="4444"/>
                        <a14:backgroundMark x1="65196" y1="11389" x2="66195" y2="14000"/>
                        <a14:backgroundMark x1="65445" y1="15389" x2="65445" y2="15389"/>
                        <a14:backgroundMark x1="65612" y1="16167" x2="65612" y2="16167"/>
                        <a14:backgroundMark x1="83597" y1="30222" x2="92173" y2="32611"/>
                        <a14:backgroundMark x1="92173" y1="32611" x2="92340" y2="32722"/>
                        <a14:backgroundMark x1="93256" y1="32611" x2="87760" y2="32167"/>
                        <a14:backgroundMark x1="92590" y1="32722" x2="90508" y2="32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344" y="811217"/>
            <a:ext cx="5152609" cy="772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7755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AFC5A-22C4-9CD1-1AC2-A5198A2A9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E9E53EF2-5C9C-BB75-2F46-E6F8E2C694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53BBF5-4C35-7DC6-F88C-65CC2B5D726B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A1782C-2ED9-628A-6593-34552977F41E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652824-1A2D-5836-803E-D90C7D3E7752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B41C7C-C7CE-2823-FA0F-9070DA478CC4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036E92-3D44-A9B1-FED7-BD81DA58AE1B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EC6AC8-63CA-C67C-63BC-25691CFE4196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777F5D-7EE3-7C2C-42A6-4DF8EFC0CE16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20B1E3-1117-7707-6D93-4F9B3C2D2480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7765E3-D30C-80DC-B4F8-8CE1D558F43A}"/>
              </a:ext>
            </a:extLst>
          </p:cNvPr>
          <p:cNvSpPr txBox="1"/>
          <p:nvPr/>
        </p:nvSpPr>
        <p:spPr>
          <a:xfrm>
            <a:off x="975665" y="1251387"/>
            <a:ext cx="70077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AYALA GREENFIELD ESTATE</a:t>
            </a:r>
            <a:endParaRPr lang="en-PH" sz="4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5" name="Picture 4" descr="Ayala Greenfield Estates – Premium Lots for Sale in Calamba, Laguna">
            <a:extLst>
              <a:ext uri="{FF2B5EF4-FFF2-40B4-BE49-F238E27FC236}">
                <a16:creationId xmlns:a16="http://schemas.microsoft.com/office/drawing/2014/main" id="{0F45DBE2-5F0F-A02D-42DF-6010E48C1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1" y="2176462"/>
            <a:ext cx="7756689" cy="4295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Felino “Jun” Palafox Jnr | Tatler Asia">
            <a:extLst>
              <a:ext uri="{FF2B5EF4-FFF2-40B4-BE49-F238E27FC236}">
                <a16:creationId xmlns:a16="http://schemas.microsoft.com/office/drawing/2014/main" id="{7D9D60F5-D73C-CC81-28A6-F76B2FA20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00" b="98556" l="9992" r="95171">
                        <a14:foregroundMark x1="62115" y1="15556" x2="52456" y2="7500"/>
                        <a14:foregroundMark x1="52456" y1="7500" x2="37136" y2="11444"/>
                        <a14:foregroundMark x1="37136" y1="11444" x2="35720" y2="13833"/>
                        <a14:foregroundMark x1="69858" y1="45833" x2="77769" y2="56056"/>
                        <a14:foregroundMark x1="77769" y1="56056" x2="85179" y2="79222"/>
                        <a14:foregroundMark x1="85179" y1="79222" x2="61948" y2="92944"/>
                        <a14:foregroundMark x1="61948" y1="92944" x2="31973" y2="92167"/>
                        <a14:foregroundMark x1="31973" y1="92167" x2="23480" y2="71444"/>
                        <a14:foregroundMark x1="23480" y1="71444" x2="25062" y2="67722"/>
                        <a14:foregroundMark x1="88510" y1="40778" x2="86345" y2="84222"/>
                        <a14:foregroundMark x1="86345" y1="84222" x2="73022" y2="95556"/>
                        <a14:foregroundMark x1="73022" y1="95556" x2="29808" y2="96556"/>
                        <a14:foregroundMark x1="29808" y1="96556" x2="29892" y2="95944"/>
                        <a14:foregroundMark x1="94505" y1="64056" x2="67860" y2="38667"/>
                        <a14:foregroundMark x1="67860" y1="38667" x2="38385" y2="47389"/>
                        <a14:foregroundMark x1="38385" y1="47389" x2="32223" y2="52667"/>
                        <a14:foregroundMark x1="45795" y1="7000" x2="34055" y2="10333"/>
                        <a14:foregroundMark x1="34055" y1="10333" x2="34138" y2="10500"/>
                        <a14:foregroundMark x1="47710" y1="4000" x2="51457" y2="4278"/>
                        <a14:foregroundMark x1="31640" y1="34556" x2="20483" y2="86833"/>
                        <a14:foregroundMark x1="20483" y1="86833" x2="37552" y2="99222"/>
                        <a14:foregroundMark x1="37552" y1="99222" x2="90508" y2="79556"/>
                        <a14:foregroundMark x1="90508" y1="79556" x2="95171" y2="57278"/>
                        <a14:foregroundMark x1="95171" y1="57278" x2="82764" y2="45944"/>
                        <a14:foregroundMark x1="82764" y1="45944" x2="47460" y2="41778"/>
                        <a14:foregroundMark x1="47460" y1="41778" x2="32806" y2="35833"/>
                        <a14:foregroundMark x1="20150" y1="93833" x2="29725" y2="97889"/>
                        <a14:foregroundMark x1="29725" y1="97889" x2="78018" y2="98556"/>
                        <a14:foregroundMark x1="78018" y1="98556" x2="88426" y2="95444"/>
                        <a14:foregroundMark x1="88426" y1="95444" x2="89259" y2="93222"/>
                        <a14:foregroundMark x1="88843" y1="91778" x2="93339" y2="94889"/>
                        <a14:foregroundMark x1="58618" y1="6889" x2="59450" y2="5611"/>
                        <a14:foregroundMark x1="59450" y1="5611" x2="56869" y2="4444"/>
                        <a14:backgroundMark x1="65196" y1="11389" x2="66195" y2="14000"/>
                        <a14:backgroundMark x1="65445" y1="15389" x2="65445" y2="15389"/>
                        <a14:backgroundMark x1="65612" y1="16167" x2="65612" y2="16167"/>
                        <a14:backgroundMark x1="83597" y1="30222" x2="92173" y2="32611"/>
                        <a14:backgroundMark x1="92173" y1="32611" x2="92340" y2="32722"/>
                        <a14:backgroundMark x1="93256" y1="32611" x2="87760" y2="32167"/>
                        <a14:backgroundMark x1="92590" y1="32722" x2="90508" y2="32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344" y="811217"/>
            <a:ext cx="5152609" cy="772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5674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A5B86-B0C7-CDBF-3329-1F49241C8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F3923793-2658-2351-8DAD-4126AFCCA8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021D4E8-2D4B-22BA-198B-BF3D7DC7E99C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52B5CF-2135-8B3A-7859-9204085687CE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F9FA79-825F-B574-D7F2-59E53001BFC5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88840-3260-4BCB-A478-D28367E31811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83FAEB-C6E5-6DB2-F1AD-39B96B86B698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F9D175-46AD-B2B7-B016-75BF186F4332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CAAF8B-CB1D-581F-8F49-DF66485612CD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C69B96-9330-9701-5FDF-8F60FC6CCD17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E85601-51A6-0F71-76B4-C9F4C660A270}"/>
              </a:ext>
            </a:extLst>
          </p:cNvPr>
          <p:cNvSpPr txBox="1"/>
          <p:nvPr/>
        </p:nvSpPr>
        <p:spPr>
          <a:xfrm>
            <a:off x="475121" y="3013501"/>
            <a:ext cx="7007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Ildefonso P. Santos Jr.</a:t>
            </a:r>
            <a:endParaRPr lang="en-PH" sz="48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5A73B0-3581-DE7D-AEB6-BD535DFE9BDA}"/>
              </a:ext>
            </a:extLst>
          </p:cNvPr>
          <p:cNvSpPr txBox="1"/>
          <p:nvPr/>
        </p:nvSpPr>
        <p:spPr>
          <a:xfrm>
            <a:off x="963886" y="3857062"/>
            <a:ext cx="6030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Father of Philippine Landscape Architecture</a:t>
            </a:r>
          </a:p>
        </p:txBody>
      </p:sp>
      <p:pic>
        <p:nvPicPr>
          <p:cNvPr id="4" name="Picture 3" descr="04 Ildefonso Paez Santos Jr. (1929-2014 ...">
            <a:extLst>
              <a:ext uri="{FF2B5EF4-FFF2-40B4-BE49-F238E27FC236}">
                <a16:creationId xmlns:a16="http://schemas.microsoft.com/office/drawing/2014/main" id="{7517F9DF-C9BF-23E6-B806-408322573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7" b="97403" l="9174" r="89450">
                        <a14:foregroundMark x1="86239" y1="88745" x2="77982" y2="92208"/>
                        <a14:foregroundMark x1="77982" y1="92208" x2="56422" y2="93074"/>
                        <a14:foregroundMark x1="56422" y1="93074" x2="53211" y2="85281"/>
                        <a14:foregroundMark x1="14220" y1="67100" x2="19266" y2="88745"/>
                        <a14:foregroundMark x1="19266" y1="88745" x2="36697" y2="96104"/>
                        <a14:foregroundMark x1="36697" y1="96104" x2="63303" y2="99134"/>
                        <a14:foregroundMark x1="63303" y1="99134" x2="75229" y2="97403"/>
                        <a14:foregroundMark x1="75229" y1="97403" x2="80275" y2="93074"/>
                        <a14:foregroundMark x1="87156" y1="93074" x2="87156" y2="93506"/>
                        <a14:foregroundMark x1="27982" y1="37662" x2="29817" y2="411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649" y="358248"/>
            <a:ext cx="6501786" cy="68895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36026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10F03-78D1-B4B2-F592-A500F259B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F3B28485-39BC-98C3-0C68-48BDDDD6ACA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536450-325B-785E-DB66-A70A60E63EA7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B7936C-61D5-DC11-1C51-332A5F80D987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E44E4D-7066-E893-D794-90195C513E5A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7388F8-A9BC-711D-E97D-6EC735E6B770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DDE514-B217-DD1D-92F8-D9298699F147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D5CEFB-5691-8892-9E09-462F48994636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A8458-D455-15E8-D489-3C4CEA036B5B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FAD8C1-50F7-F78D-1691-8C8CB0EBC404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pic>
        <p:nvPicPr>
          <p:cNvPr id="32" name="Picture 31" descr="Great Pyramid of Giza - Wikipedia">
            <a:extLst>
              <a:ext uri="{FF2B5EF4-FFF2-40B4-BE49-F238E27FC236}">
                <a16:creationId xmlns:a16="http://schemas.microsoft.com/office/drawing/2014/main" id="{C1724085-6146-97C7-3732-E081FE8503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813153" y="2579160"/>
            <a:ext cx="3993162" cy="2245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Picture 32" descr="The Step Pyramid Complex of Djoser - Discover Egypt's Monuments - Ministry  of Tourism and Antiquities">
            <a:extLst>
              <a:ext uri="{FF2B5EF4-FFF2-40B4-BE49-F238E27FC236}">
                <a16:creationId xmlns:a16="http://schemas.microsoft.com/office/drawing/2014/main" id="{ECF73A67-B061-1B1F-F4FB-0EF052E3CC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33975" y="2579160"/>
            <a:ext cx="3427294" cy="2245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Picture 33" descr="Visiting Karnak Temple: Everything You Need to Know - Explore Luxor">
            <a:extLst>
              <a:ext uri="{FF2B5EF4-FFF2-40B4-BE49-F238E27FC236}">
                <a16:creationId xmlns:a16="http://schemas.microsoft.com/office/drawing/2014/main" id="{6E4826A7-743E-3DEB-2DBA-CEE52F51EF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6544" y="2579160"/>
            <a:ext cx="2924227" cy="2252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34" descr="Mortuary temple of Hatshepsut - Wikipedia">
            <a:extLst>
              <a:ext uri="{FF2B5EF4-FFF2-40B4-BE49-F238E27FC236}">
                <a16:creationId xmlns:a16="http://schemas.microsoft.com/office/drawing/2014/main" id="{47D581B2-C853-1FBE-ED1F-EC6354E6D6B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6866" y="1255566"/>
            <a:ext cx="8231448" cy="5147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Picture 35" descr="Abu Simbel | History, Temples, Map, &amp; Images | Britannica">
            <a:extLst>
              <a:ext uri="{FF2B5EF4-FFF2-40B4-BE49-F238E27FC236}">
                <a16:creationId xmlns:a16="http://schemas.microsoft.com/office/drawing/2014/main" id="{106BBACB-409D-2CAB-4AA8-ADA6038F1A1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3627" y="2579159"/>
            <a:ext cx="3002256" cy="225169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904CEE-3CC4-612D-57DF-77F8EA5813B5}"/>
              </a:ext>
            </a:extLst>
          </p:cNvPr>
          <p:cNvSpPr txBox="1"/>
          <p:nvPr/>
        </p:nvSpPr>
        <p:spPr>
          <a:xfrm>
            <a:off x="6188532" y="2545372"/>
            <a:ext cx="5933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TEMPLE OF KARNAK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89ABFA-391E-3B08-BC80-308BDB0653E3}"/>
              </a:ext>
            </a:extLst>
          </p:cNvPr>
          <p:cNvSpPr txBox="1"/>
          <p:nvPr/>
        </p:nvSpPr>
        <p:spPr>
          <a:xfrm>
            <a:off x="7093984" y="3197985"/>
            <a:ext cx="4436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PH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enormous, accretive temple complex built over centuries. </a:t>
            </a:r>
          </a:p>
        </p:txBody>
      </p:sp>
    </p:spTree>
    <p:extLst>
      <p:ext uri="{BB962C8B-B14F-4D97-AF65-F5344CB8AC3E}">
        <p14:creationId xmlns:p14="http://schemas.microsoft.com/office/powerpoint/2010/main" val="219551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30A39-BC80-84A9-F765-8D3EE28D8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044CA786-07DC-5BFD-3D4C-C59E66887D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C4F1B01-CB04-6B3C-4255-3E4FC781D547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A23D3C-C7B8-4D62-5B9A-8F787CC6D188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A77615-5809-1878-0812-A590BF0BF83C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83316F-70C3-51A3-5F6D-CCCFEC34D42E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63575A-C561-2FE2-BE7A-9B30341302EE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04F57F-944E-6899-1B9A-7874FC2FCBFA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01374B-CE8A-D576-7C08-E092FC4CB620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B2ADDC-AC71-6FFE-5285-837115495C36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754154-9AEC-A53A-C9AB-2B8C7186FC03}"/>
              </a:ext>
            </a:extLst>
          </p:cNvPr>
          <p:cNvSpPr txBox="1"/>
          <p:nvPr/>
        </p:nvSpPr>
        <p:spPr>
          <a:xfrm>
            <a:off x="400703" y="1070531"/>
            <a:ext cx="75351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TAGAYTAY HIGHLANDS LANDSCAPE</a:t>
            </a:r>
            <a:endParaRPr lang="en-PH" sz="40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2" name="Picture 1" descr="Home - Tagaytay Highlands">
            <a:extLst>
              <a:ext uri="{FF2B5EF4-FFF2-40B4-BE49-F238E27FC236}">
                <a16:creationId xmlns:a16="http://schemas.microsoft.com/office/drawing/2014/main" id="{BEF22C51-0B89-4078-45A3-61CA96969C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25" y="2406534"/>
            <a:ext cx="7179504" cy="4037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04 Ildefonso Paez Santos Jr. (1929-2014 ...">
            <a:extLst>
              <a:ext uri="{FF2B5EF4-FFF2-40B4-BE49-F238E27FC236}">
                <a16:creationId xmlns:a16="http://schemas.microsoft.com/office/drawing/2014/main" id="{C0A930CB-AE76-9692-AC57-1C3A882E62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57" b="97403" l="9174" r="89450">
                        <a14:foregroundMark x1="86239" y1="88745" x2="77982" y2="92208"/>
                        <a14:foregroundMark x1="77982" y1="92208" x2="56422" y2="93074"/>
                        <a14:foregroundMark x1="56422" y1="93074" x2="53211" y2="85281"/>
                        <a14:foregroundMark x1="14220" y1="67100" x2="19266" y2="88745"/>
                        <a14:foregroundMark x1="19266" y1="88745" x2="36697" y2="96104"/>
                        <a14:foregroundMark x1="36697" y1="96104" x2="63303" y2="99134"/>
                        <a14:foregroundMark x1="63303" y1="99134" x2="75229" y2="97403"/>
                        <a14:foregroundMark x1="75229" y1="97403" x2="80275" y2="93074"/>
                        <a14:foregroundMark x1="87156" y1="93074" x2="87156" y2="93506"/>
                        <a14:foregroundMark x1="27982" y1="37662" x2="29817" y2="411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649" y="358248"/>
            <a:ext cx="6501786" cy="68895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67433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5F1C1-60A6-D822-7075-D238F7847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98FED98F-9824-4A33-90C6-C940470326F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AD15626-1262-0DC4-3DCB-DE53C472C4A2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D07EA5-6505-7FB9-7881-8451929EB03A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B49714-6E5A-1904-0ED8-6326CFDA05BE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858460-8230-A3AE-80FC-27F57E10FEE9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0E734B-64E9-BA29-132D-730C79A289BF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8C2F9D-E75A-09A0-539F-24D02412181D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C33391-755E-FCB0-A988-D576706F384B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A988F2-2E59-C782-2EC0-177534742446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F9934D-D4CB-10F5-4FC2-C90EE9968B14}"/>
              </a:ext>
            </a:extLst>
          </p:cNvPr>
          <p:cNvSpPr txBox="1"/>
          <p:nvPr/>
        </p:nvSpPr>
        <p:spPr>
          <a:xfrm>
            <a:off x="400703" y="1070531"/>
            <a:ext cx="7535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RIZAL PARK LANDSCAPING</a:t>
            </a:r>
            <a:endParaRPr lang="en-PH" sz="40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4" name="Picture 3" descr="04 Ildefonso Paez Santos Jr. (1929-2014 ...">
            <a:extLst>
              <a:ext uri="{FF2B5EF4-FFF2-40B4-BE49-F238E27FC236}">
                <a16:creationId xmlns:a16="http://schemas.microsoft.com/office/drawing/2014/main" id="{2B4136B3-4557-FCC6-C0E2-F44546E33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7" b="97403" l="9174" r="89450">
                        <a14:foregroundMark x1="86239" y1="88745" x2="77982" y2="92208"/>
                        <a14:foregroundMark x1="77982" y1="92208" x2="56422" y2="93074"/>
                        <a14:foregroundMark x1="56422" y1="93074" x2="53211" y2="85281"/>
                        <a14:foregroundMark x1="14220" y1="67100" x2="19266" y2="88745"/>
                        <a14:foregroundMark x1="19266" y1="88745" x2="36697" y2="96104"/>
                        <a14:foregroundMark x1="36697" y1="96104" x2="63303" y2="99134"/>
                        <a14:foregroundMark x1="63303" y1="99134" x2="75229" y2="97403"/>
                        <a14:foregroundMark x1="75229" y1="97403" x2="80275" y2="93074"/>
                        <a14:foregroundMark x1="87156" y1="93074" x2="87156" y2="93506"/>
                        <a14:foregroundMark x1="27982" y1="37662" x2="29817" y2="411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649" y="358248"/>
            <a:ext cx="6501786" cy="6889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Manila, Philippines - Aerial of Rizal Park or Luneta - Visible are tallest  flag in Philippines and Rizal Monument.. Stock Photo | Adobe Stock">
            <a:extLst>
              <a:ext uri="{FF2B5EF4-FFF2-40B4-BE49-F238E27FC236}">
                <a16:creationId xmlns:a16="http://schemas.microsoft.com/office/drawing/2014/main" id="{053BAF48-E81B-9F17-F178-F5E2127253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095" y="1778417"/>
            <a:ext cx="3657833" cy="48771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92604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8AC8B-FB89-08BA-6E73-1CF12B599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E4EAAD2B-5968-9AD1-25FB-7895483BBD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8F4FAA5-0F86-DAB7-8DAD-84E68992EC27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4" name="Picture 13" descr="A white pillar with a red top&#10;&#10;AI-generated content may be incorrect.">
            <a:extLst>
              <a:ext uri="{FF2B5EF4-FFF2-40B4-BE49-F238E27FC236}">
                <a16:creationId xmlns:a16="http://schemas.microsoft.com/office/drawing/2014/main" id="{045F5676-84B7-79C7-7DF3-94926F21D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00" b="92500" l="9786" r="89858">
                        <a14:foregroundMark x1="32206" y1="92700" x2="64057" y2="92500"/>
                        <a14:foregroundMark x1="64057" y1="92500" x2="55338" y2="86500"/>
                        <a14:foregroundMark x1="55338" y1="86500" x2="54270" y2="86700"/>
                        <a14:foregroundMark x1="33808" y1="8200" x2="60142" y2="7500"/>
                        <a14:foregroundMark x1="60142" y1="7500" x2="38968" y2="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060" y="-316365"/>
            <a:ext cx="4209790" cy="749072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9F5AF51-0CE8-312C-0C18-BBDC8A2FC09B}"/>
              </a:ext>
            </a:extLst>
          </p:cNvPr>
          <p:cNvGrpSpPr/>
          <p:nvPr/>
        </p:nvGrpSpPr>
        <p:grpSpPr>
          <a:xfrm>
            <a:off x="1719322" y="1989965"/>
            <a:ext cx="8753355" cy="2878069"/>
            <a:chOff x="1719322" y="1859339"/>
            <a:chExt cx="8753355" cy="287806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7E48B99-2F25-C59F-6906-43A293160B8C}"/>
                </a:ext>
              </a:extLst>
            </p:cNvPr>
            <p:cNvSpPr txBox="1"/>
            <p:nvPr/>
          </p:nvSpPr>
          <p:spPr>
            <a:xfrm>
              <a:off x="2820364" y="1859339"/>
              <a:ext cx="645095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96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SCULPTURE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5E877AF-ED70-4586-2481-2D35EE1BC8FE}"/>
                </a:ext>
              </a:extLst>
            </p:cNvPr>
            <p:cNvSpPr txBox="1"/>
            <p:nvPr/>
          </p:nvSpPr>
          <p:spPr>
            <a:xfrm>
              <a:off x="1719322" y="3167748"/>
              <a:ext cx="875335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96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ARCHITECTURE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7897884-5301-0441-DCFB-9DE1879AB534}"/>
                </a:ext>
              </a:extLst>
            </p:cNvPr>
            <p:cNvSpPr txBox="1"/>
            <p:nvPr/>
          </p:nvSpPr>
          <p:spPr>
            <a:xfrm>
              <a:off x="5817242" y="2844582"/>
              <a:ext cx="5575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36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&amp;</a:t>
              </a:r>
            </a:p>
          </p:txBody>
        </p:sp>
      </p:grpSp>
      <p:pic>
        <p:nvPicPr>
          <p:cNvPr id="17" name="Picture 16" descr="After a Lesson on Michelangelo's David, a Florida Principal Loses Her Job">
            <a:extLst>
              <a:ext uri="{FF2B5EF4-FFF2-40B4-BE49-F238E27FC236}">
                <a16:creationId xmlns:a16="http://schemas.microsoft.com/office/drawing/2014/main" id="{3B8D9AAC-55C7-9DEA-6F1B-51DCF6DABC5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258" b="97476" l="32796" r="64191">
                        <a14:foregroundMark x1="46321" y1="6940" x2="46741" y2="5258"/>
                        <a14:foregroundMark x1="47232" y1="90536" x2="50596" y2="97581"/>
                        <a14:foregroundMark x1="50596" y1="97581" x2="56552" y2="99054"/>
                        <a14:foregroundMark x1="56552" y1="99054" x2="60196" y2="97476"/>
                        <a14:foregroundMark x1="60196" y1="97476" x2="60547" y2="93586"/>
                        <a14:backgroundMark x1="54800" y1="34490" x2="56272" y2="37645"/>
                        <a14:backgroundMark x1="42677" y1="36909" x2="41906" y2="42376"/>
                        <a14:backgroundMark x1="41626" y1="44795" x2="40925" y2="49842"/>
                        <a14:backgroundMark x1="41906" y1="33859" x2="41906" y2="33859"/>
                        <a14:backgroundMark x1="56552" y1="34280" x2="56622" y2="35226"/>
                        <a14:backgroundMark x1="60897" y1="33754" x2="60547" y2="35121"/>
                        <a14:backgroundMark x1="56762" y1="34280" x2="56903" y2="35121"/>
                        <a14:backgroundMark x1="49825" y1="17350" x2="50456" y2="172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71" r="31868"/>
          <a:stretch>
            <a:fillRect/>
          </a:stretch>
        </p:blipFill>
        <p:spPr bwMode="auto">
          <a:xfrm>
            <a:off x="-1619238" y="-136675"/>
            <a:ext cx="4957799" cy="843975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DBCEEE7-34E4-9198-61F0-07587B4CD947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0A11DC-3B3D-15A4-700C-4A677E3B83F4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490C34-B364-6451-803C-323BD4DDCAF3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5A3C71-00A4-F470-F329-6130C9696EAE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D3018A-7192-CDBA-76F3-D4F6FCBB1A55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D79598-E5B2-F9A2-A0B0-C2688AEF2965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CC0CF-1ACA-7C6A-81C2-ADCF47C04D44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0A5AAA-C99F-F08E-5C5B-D5031570EE9C}"/>
              </a:ext>
            </a:extLst>
          </p:cNvPr>
          <p:cNvSpPr txBox="1"/>
          <p:nvPr/>
        </p:nvSpPr>
        <p:spPr>
          <a:xfrm>
            <a:off x="2629836" y="4416800"/>
            <a:ext cx="6932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050" spc="3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ARENAS, ESTRADA, GUTIERREZ, PACIS, RECAÑA</a:t>
            </a:r>
          </a:p>
        </p:txBody>
      </p:sp>
    </p:spTree>
    <p:extLst>
      <p:ext uri="{BB962C8B-B14F-4D97-AF65-F5344CB8AC3E}">
        <p14:creationId xmlns:p14="http://schemas.microsoft.com/office/powerpoint/2010/main" val="3120737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C325F-8C2C-33AF-37D0-402B0E3B3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B0281801-2055-7591-4259-97E89317063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01A266-FA40-C526-09A5-85F69AFEF1FD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A0B2EF-AF2C-8437-F069-EDE5641AE702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B0AC09-B60B-3978-235D-5B586A43A5B0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F3BB2D-5C15-6C0C-07DE-A40E7DE98966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25E2A5-C5ED-C553-2F45-3B2200A7134E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22EE22-C424-5E7B-A877-8F7A98756FB1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B05CE9-BF44-0F6D-68CE-650941202D5C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F75876-D490-0591-201A-ED73FE85E6BF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pic>
        <p:nvPicPr>
          <p:cNvPr id="32" name="Picture 31" descr="Great Pyramid of Giza - Wikipedia">
            <a:extLst>
              <a:ext uri="{FF2B5EF4-FFF2-40B4-BE49-F238E27FC236}">
                <a16:creationId xmlns:a16="http://schemas.microsoft.com/office/drawing/2014/main" id="{46E5333C-D27D-C2C0-9AF8-4127647A2A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51593" y="2579160"/>
            <a:ext cx="3993162" cy="2245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Picture 32" descr="The Step Pyramid Complex of Djoser - Discover Egypt's Monuments - Ministry  of Tourism and Antiquities">
            <a:extLst>
              <a:ext uri="{FF2B5EF4-FFF2-40B4-BE49-F238E27FC236}">
                <a16:creationId xmlns:a16="http://schemas.microsoft.com/office/drawing/2014/main" id="{F8C76B1E-4A25-D16A-FEDD-C6D07A65B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85" y="2579160"/>
            <a:ext cx="3427294" cy="2245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Picture 33" descr="Visiting Karnak Temple: Everything You Need to Know - Explore Luxor">
            <a:extLst>
              <a:ext uri="{FF2B5EF4-FFF2-40B4-BE49-F238E27FC236}">
                <a16:creationId xmlns:a16="http://schemas.microsoft.com/office/drawing/2014/main" id="{D8237406-AFDB-01A4-7D0B-14F9CCC4D1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464" y="2579160"/>
            <a:ext cx="2924227" cy="2252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34" descr="Mortuary temple of Hatshepsut - Wikipedia">
            <a:extLst>
              <a:ext uri="{FF2B5EF4-FFF2-40B4-BE49-F238E27FC236}">
                <a16:creationId xmlns:a16="http://schemas.microsoft.com/office/drawing/2014/main" id="{68263031-10F2-FAEC-F8F6-FF157B523F1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895" y="2579159"/>
            <a:ext cx="3590553" cy="2245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Picture 35" descr="Abu Simbel | History, Temples, Map, &amp; Images | Britannica">
            <a:extLst>
              <a:ext uri="{FF2B5EF4-FFF2-40B4-BE49-F238E27FC236}">
                <a16:creationId xmlns:a16="http://schemas.microsoft.com/office/drawing/2014/main" id="{6C4682C3-036B-078E-1BD9-28E6F47F883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547" y="2579159"/>
            <a:ext cx="3002256" cy="22516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3540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32296-A20D-B17A-FFD3-8E26C37CD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252B9D22-A6F2-CDF6-C6F4-92E0D4CA23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BFC563-4ED7-18BD-81DB-B7968B0AD18A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C5D369-1312-421E-B93A-EB141C091FE2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4F1241-E152-A1D1-2342-081A43AED14B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FBD7D2-5325-035F-E9A3-5ECEB8712E98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EC0BB5-6A35-E897-FCDE-5AA95170122A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AE525D-65F5-636C-E857-B05AB3984A93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4C5462-C800-2088-584E-AD26844E332D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3F2A9D-B07B-E2C9-1F22-A7A821C311B8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pic>
        <p:nvPicPr>
          <p:cNvPr id="32" name="Picture 31" descr="Great Pyramid of Giza - Wikipedia">
            <a:extLst>
              <a:ext uri="{FF2B5EF4-FFF2-40B4-BE49-F238E27FC236}">
                <a16:creationId xmlns:a16="http://schemas.microsoft.com/office/drawing/2014/main" id="{8E4AD31D-A16B-2041-D8DD-1C6A83D2FF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34633" y="2579160"/>
            <a:ext cx="3993162" cy="2245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Picture 32" descr="The Step Pyramid Complex of Djoser - Discover Egypt's Monuments - Ministry  of Tourism and Antiquities">
            <a:extLst>
              <a:ext uri="{FF2B5EF4-FFF2-40B4-BE49-F238E27FC236}">
                <a16:creationId xmlns:a16="http://schemas.microsoft.com/office/drawing/2014/main" id="{03A59FA3-6FD7-18F4-76C0-96D119F1E8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55455" y="2579160"/>
            <a:ext cx="3427294" cy="2245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Picture 33" descr="Visiting Karnak Temple: Everything You Need to Know - Explore Luxor">
            <a:extLst>
              <a:ext uri="{FF2B5EF4-FFF2-40B4-BE49-F238E27FC236}">
                <a16:creationId xmlns:a16="http://schemas.microsoft.com/office/drawing/2014/main" id="{7681348B-585F-6028-6BBE-D0131AD436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2317" y="1070531"/>
            <a:ext cx="6949318" cy="5353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34" descr="Mortuary temple of Hatshepsut - Wikipedia">
            <a:extLst>
              <a:ext uri="{FF2B5EF4-FFF2-40B4-BE49-F238E27FC236}">
                <a16:creationId xmlns:a16="http://schemas.microsoft.com/office/drawing/2014/main" id="{3DEE7EC7-A433-8031-EC2D-DB1AA0A1136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42145" y="2579159"/>
            <a:ext cx="3590553" cy="2245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Picture 35" descr="Abu Simbel | History, Temples, Map, &amp; Images | Britannica">
            <a:extLst>
              <a:ext uri="{FF2B5EF4-FFF2-40B4-BE49-F238E27FC236}">
                <a16:creationId xmlns:a16="http://schemas.microsoft.com/office/drawing/2014/main" id="{89BB0EFE-1F88-F448-087C-8674C0AD8D0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1867" y="2579159"/>
            <a:ext cx="3002256" cy="225169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EC1FAD-D286-B238-9DCE-A3B6577C1584}"/>
              </a:ext>
            </a:extLst>
          </p:cNvPr>
          <p:cNvSpPr txBox="1"/>
          <p:nvPr/>
        </p:nvSpPr>
        <p:spPr>
          <a:xfrm>
            <a:off x="6345659" y="2217497"/>
            <a:ext cx="5933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MORTUARY TEMPLE OF HATSHEPSUT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23251A-4EBB-63AF-CAE8-62021410121A}"/>
              </a:ext>
            </a:extLst>
          </p:cNvPr>
          <p:cNvSpPr txBox="1"/>
          <p:nvPr/>
        </p:nvSpPr>
        <p:spPr>
          <a:xfrm>
            <a:off x="7093982" y="3424108"/>
            <a:ext cx="4436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PH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masterwork credited to </a:t>
            </a:r>
            <a:r>
              <a:rPr lang="en-PH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Senenmut</a:t>
            </a:r>
            <a:r>
              <a:rPr lang="en-PH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(Hatshepsut’s chief official/architect). </a:t>
            </a:r>
          </a:p>
        </p:txBody>
      </p:sp>
    </p:spTree>
    <p:extLst>
      <p:ext uri="{BB962C8B-B14F-4D97-AF65-F5344CB8AC3E}">
        <p14:creationId xmlns:p14="http://schemas.microsoft.com/office/powerpoint/2010/main" val="2951785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ECF23-8C91-EF01-C0FD-A40A1D280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6530896B-D6CD-9F31-2E04-4793EF08E62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88257D-2B04-170C-B463-CA590CE487F3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6C1891-D8A2-28FB-5E68-0AB07E35D884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6A08EE-A2B0-AAE5-2CE5-262CDE74E557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7CF364-BE9C-6BCE-F6E5-3C46B41A98CC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03DBFA-FBB0-C670-8FD8-E9AA4F3CA271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12B1F8-DD8E-23C7-C385-ACCDB2647322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511B0B-4DF8-718D-F072-94553B21718A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A8A4F2-C1A3-8662-C645-BF17AC4A917B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pic>
        <p:nvPicPr>
          <p:cNvPr id="32" name="Picture 31" descr="Great Pyramid of Giza - Wikipedia">
            <a:extLst>
              <a:ext uri="{FF2B5EF4-FFF2-40B4-BE49-F238E27FC236}">
                <a16:creationId xmlns:a16="http://schemas.microsoft.com/office/drawing/2014/main" id="{1297ED2B-1675-7255-D3ED-EE6477A0AC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51593" y="2579160"/>
            <a:ext cx="3993162" cy="2245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Picture 32" descr="The Step Pyramid Complex of Djoser - Discover Egypt's Monuments - Ministry  of Tourism and Antiquities">
            <a:extLst>
              <a:ext uri="{FF2B5EF4-FFF2-40B4-BE49-F238E27FC236}">
                <a16:creationId xmlns:a16="http://schemas.microsoft.com/office/drawing/2014/main" id="{27C38B8A-5EAB-BAB0-D25D-46A12A7B8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85" y="2579160"/>
            <a:ext cx="3427294" cy="2245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Picture 33" descr="Visiting Karnak Temple: Everything You Need to Know - Explore Luxor">
            <a:extLst>
              <a:ext uri="{FF2B5EF4-FFF2-40B4-BE49-F238E27FC236}">
                <a16:creationId xmlns:a16="http://schemas.microsoft.com/office/drawing/2014/main" id="{92D5B9B1-D8FA-BCC7-ECD9-9E398735F9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464" y="2579160"/>
            <a:ext cx="2924227" cy="2252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34" descr="Mortuary temple of Hatshepsut - Wikipedia">
            <a:extLst>
              <a:ext uri="{FF2B5EF4-FFF2-40B4-BE49-F238E27FC236}">
                <a16:creationId xmlns:a16="http://schemas.microsoft.com/office/drawing/2014/main" id="{0FB1AB0D-6C54-88AA-4A3D-B6DDB3CCA58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895" y="2579159"/>
            <a:ext cx="3590553" cy="2245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Picture 35" descr="Abu Simbel | History, Temples, Map, &amp; Images | Britannica">
            <a:extLst>
              <a:ext uri="{FF2B5EF4-FFF2-40B4-BE49-F238E27FC236}">
                <a16:creationId xmlns:a16="http://schemas.microsoft.com/office/drawing/2014/main" id="{9AD2317F-0F16-AE34-4549-AAD2A79E52D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547" y="2579159"/>
            <a:ext cx="3002256" cy="22516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1780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AB900F-118D-2659-5E86-486F5FD48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99FF4EE2-3336-86C4-5769-8B2293F975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F48BDE-17EE-67E6-FFA2-59CB9D565F36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1694AB-B92F-D3F2-54BA-4DDA3C9DB486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688D1B-21F0-3EE9-6900-C12875E1BD43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98B2B5-B69A-F0BC-A39E-58B415A52946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F613CD-0F61-8B53-7078-EED7B5B92378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2E16A9-460E-9051-BBAB-B1E721B211D1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3A01E2-99CA-A789-7135-C964D17D2AEC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027EF7-1BE6-69B0-DB4F-0796BBE83E46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pic>
        <p:nvPicPr>
          <p:cNvPr id="32" name="Picture 31" descr="Great Pyramid of Giza - Wikipedia">
            <a:extLst>
              <a:ext uri="{FF2B5EF4-FFF2-40B4-BE49-F238E27FC236}">
                <a16:creationId xmlns:a16="http://schemas.microsoft.com/office/drawing/2014/main" id="{090A2AA7-8B30-6905-3653-6A515F34AF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39833" y="2579160"/>
            <a:ext cx="3993162" cy="2245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Picture 32" descr="The Step Pyramid Complex of Djoser - Discover Egypt's Monuments - Ministry  of Tourism and Antiquities">
            <a:extLst>
              <a:ext uri="{FF2B5EF4-FFF2-40B4-BE49-F238E27FC236}">
                <a16:creationId xmlns:a16="http://schemas.microsoft.com/office/drawing/2014/main" id="{B587E945-4977-CE94-1DB5-39E368A295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60655" y="2579160"/>
            <a:ext cx="3427294" cy="2245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Picture 33" descr="Visiting Karnak Temple: Everything You Need to Know - Explore Luxor">
            <a:extLst>
              <a:ext uri="{FF2B5EF4-FFF2-40B4-BE49-F238E27FC236}">
                <a16:creationId xmlns:a16="http://schemas.microsoft.com/office/drawing/2014/main" id="{4533F1D5-05B0-ABD0-BB8E-CFB80485AE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70776" y="2579160"/>
            <a:ext cx="2924227" cy="2252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34" descr="Mortuary temple of Hatshepsut - Wikipedia">
            <a:extLst>
              <a:ext uri="{FF2B5EF4-FFF2-40B4-BE49-F238E27FC236}">
                <a16:creationId xmlns:a16="http://schemas.microsoft.com/office/drawing/2014/main" id="{47C6A22C-A8BD-6400-D94B-33F635F28E4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47345" y="2579159"/>
            <a:ext cx="3590553" cy="2245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Picture 35" descr="Abu Simbel | History, Temples, Map, &amp; Images | Britannica">
            <a:extLst>
              <a:ext uri="{FF2B5EF4-FFF2-40B4-BE49-F238E27FC236}">
                <a16:creationId xmlns:a16="http://schemas.microsoft.com/office/drawing/2014/main" id="{28F40561-A6DB-9AC7-D275-457DD600E85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1597" y="1070531"/>
            <a:ext cx="7277135" cy="54578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738AA5-784B-D64E-F944-B65289A4D7ED}"/>
              </a:ext>
            </a:extLst>
          </p:cNvPr>
          <p:cNvSpPr txBox="1"/>
          <p:nvPr/>
        </p:nvSpPr>
        <p:spPr>
          <a:xfrm>
            <a:off x="7094792" y="2939117"/>
            <a:ext cx="3270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ABU SIMBEL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F41AA0-10A2-EC9F-E82E-1098CEF96D20}"/>
              </a:ext>
            </a:extLst>
          </p:cNvPr>
          <p:cNvSpPr txBox="1"/>
          <p:nvPr/>
        </p:nvSpPr>
        <p:spPr>
          <a:xfrm>
            <a:off x="7094792" y="3585448"/>
            <a:ext cx="4436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rock-cut temples with colossal seated Ramses — royal propaganda and solar alignments. </a:t>
            </a:r>
            <a:endParaRPr lang="en-P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858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1F004-934B-DC8A-0C50-66C3B76AD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D24D59BB-D5DB-BE1D-8471-260B4B07A52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547E12-76AA-8E88-358E-410778679DDC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E156DB-4D90-C2C7-1E75-AD4F1B8F6BBE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1E9242-BE28-2157-5B56-3A5676167FCE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336B56-1561-88CF-BBF9-512013FB5C45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456EB4-FA86-3795-D517-F3C24B0D1A7A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7822ED-B60F-FC23-5131-B8AA33C424B8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3360B6-014F-B638-723F-05514E52BFDB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199A84-13AF-CA7A-2245-ED619CDD82EB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pic>
        <p:nvPicPr>
          <p:cNvPr id="32" name="Picture 31" descr="Great Pyramid of Giza - Wikipedia">
            <a:extLst>
              <a:ext uri="{FF2B5EF4-FFF2-40B4-BE49-F238E27FC236}">
                <a16:creationId xmlns:a16="http://schemas.microsoft.com/office/drawing/2014/main" id="{D105272A-CC94-578B-6E9E-1E8C63EC40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51593" y="2579160"/>
            <a:ext cx="3993162" cy="2245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Picture 32" descr="The Step Pyramid Complex of Djoser - Discover Egypt's Monuments - Ministry  of Tourism and Antiquities">
            <a:extLst>
              <a:ext uri="{FF2B5EF4-FFF2-40B4-BE49-F238E27FC236}">
                <a16:creationId xmlns:a16="http://schemas.microsoft.com/office/drawing/2014/main" id="{2F6BAADF-5315-B339-64EE-99591A40D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85" y="2579160"/>
            <a:ext cx="3427294" cy="2245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Picture 33" descr="Visiting Karnak Temple: Everything You Need to Know - Explore Luxor">
            <a:extLst>
              <a:ext uri="{FF2B5EF4-FFF2-40B4-BE49-F238E27FC236}">
                <a16:creationId xmlns:a16="http://schemas.microsoft.com/office/drawing/2014/main" id="{F7D6396E-A5ED-E8C1-C6B7-C0751B9819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464" y="2579160"/>
            <a:ext cx="2924227" cy="2252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34" descr="Mortuary temple of Hatshepsut - Wikipedia">
            <a:extLst>
              <a:ext uri="{FF2B5EF4-FFF2-40B4-BE49-F238E27FC236}">
                <a16:creationId xmlns:a16="http://schemas.microsoft.com/office/drawing/2014/main" id="{C3E9A3B4-4382-0817-A00D-CB3AB901EE6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895" y="2579159"/>
            <a:ext cx="3590553" cy="2245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Picture 35" descr="Abu Simbel | History, Temples, Map, &amp; Images | Britannica">
            <a:extLst>
              <a:ext uri="{FF2B5EF4-FFF2-40B4-BE49-F238E27FC236}">
                <a16:creationId xmlns:a16="http://schemas.microsoft.com/office/drawing/2014/main" id="{E0B98EE5-86A7-9537-5E10-4451A94F54B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547" y="2579159"/>
            <a:ext cx="3002256" cy="22516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741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20643-9D9E-1D49-BB8A-C0D76C07A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6C113E08-E38E-1052-E09C-A6B80E1DC91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1DB924-888B-A16E-107D-ABE727495B85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4" name="Picture 13" descr="A white pillar with a red top&#10;&#10;AI-generated content may be incorrect.">
            <a:extLst>
              <a:ext uri="{FF2B5EF4-FFF2-40B4-BE49-F238E27FC236}">
                <a16:creationId xmlns:a16="http://schemas.microsoft.com/office/drawing/2014/main" id="{E261C833-B68B-C37A-93A6-AAF283A78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00" b="92500" l="9786" r="89858">
                        <a14:foregroundMark x1="32206" y1="92700" x2="64057" y2="92500"/>
                        <a14:foregroundMark x1="64057" y1="92500" x2="55338" y2="86500"/>
                        <a14:foregroundMark x1="55338" y1="86500" x2="54270" y2="86700"/>
                        <a14:foregroundMark x1="33808" y1="8200" x2="60142" y2="7500"/>
                        <a14:foregroundMark x1="60142" y1="7500" x2="38968" y2="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6242" y="-316365"/>
            <a:ext cx="4209790" cy="749072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8E1EEEC-57AC-1EB9-3B9B-C00C963EF34A}"/>
              </a:ext>
            </a:extLst>
          </p:cNvPr>
          <p:cNvGrpSpPr/>
          <p:nvPr/>
        </p:nvGrpSpPr>
        <p:grpSpPr>
          <a:xfrm>
            <a:off x="1886962" y="7400165"/>
            <a:ext cx="8753355" cy="2878069"/>
            <a:chOff x="1719322" y="1859339"/>
            <a:chExt cx="8753355" cy="287806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C82CD6E-A617-893F-FA59-6EFC0E74A1D1}"/>
                </a:ext>
              </a:extLst>
            </p:cNvPr>
            <p:cNvSpPr txBox="1"/>
            <p:nvPr/>
          </p:nvSpPr>
          <p:spPr>
            <a:xfrm>
              <a:off x="2820364" y="1859339"/>
              <a:ext cx="645095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96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SCULPTURE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E6E1572-3F71-DB77-A92F-7E218C80C010}"/>
                </a:ext>
              </a:extLst>
            </p:cNvPr>
            <p:cNvSpPr txBox="1"/>
            <p:nvPr/>
          </p:nvSpPr>
          <p:spPr>
            <a:xfrm>
              <a:off x="1719322" y="3167748"/>
              <a:ext cx="875335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96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ARCHITECTURE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9AFC04-1D49-006C-0391-1EBE71381EF0}"/>
                </a:ext>
              </a:extLst>
            </p:cNvPr>
            <p:cNvSpPr txBox="1"/>
            <p:nvPr/>
          </p:nvSpPr>
          <p:spPr>
            <a:xfrm>
              <a:off x="5817242" y="2844582"/>
              <a:ext cx="5575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36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&amp;</a:t>
              </a:r>
            </a:p>
          </p:txBody>
        </p:sp>
      </p:grpSp>
      <p:pic>
        <p:nvPicPr>
          <p:cNvPr id="17" name="Picture 16" descr="After a Lesson on Michelangelo's David, a Florida Principal Loses Her Job">
            <a:extLst>
              <a:ext uri="{FF2B5EF4-FFF2-40B4-BE49-F238E27FC236}">
                <a16:creationId xmlns:a16="http://schemas.microsoft.com/office/drawing/2014/main" id="{9629A083-83B3-CF5C-240E-ADDC99B6394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258" b="97476" l="32796" r="64191">
                        <a14:foregroundMark x1="46321" y1="6940" x2="46741" y2="5258"/>
                        <a14:foregroundMark x1="47232" y1="90536" x2="50596" y2="97581"/>
                        <a14:foregroundMark x1="50596" y1="97581" x2="56552" y2="99054"/>
                        <a14:foregroundMark x1="56552" y1="99054" x2="60196" y2="97476"/>
                        <a14:foregroundMark x1="60196" y1="97476" x2="60547" y2="93586"/>
                        <a14:backgroundMark x1="54800" y1="34490" x2="56272" y2="37645"/>
                        <a14:backgroundMark x1="42677" y1="36909" x2="41906" y2="42376"/>
                        <a14:backgroundMark x1="41626" y1="44795" x2="40925" y2="49842"/>
                        <a14:backgroundMark x1="41906" y1="33859" x2="41906" y2="33859"/>
                        <a14:backgroundMark x1="56552" y1="34280" x2="56622" y2="35226"/>
                        <a14:backgroundMark x1="60897" y1="33754" x2="60547" y2="35121"/>
                        <a14:backgroundMark x1="56762" y1="34280" x2="56903" y2="35121"/>
                        <a14:backgroundMark x1="49825" y1="17350" x2="50456" y2="172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71" r="31868"/>
          <a:stretch>
            <a:fillRect/>
          </a:stretch>
        </p:blipFill>
        <p:spPr bwMode="auto">
          <a:xfrm>
            <a:off x="-4376923" y="-316365"/>
            <a:ext cx="4957799" cy="843975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31F2771-F24E-02FE-72BD-3E0629BDA99B}"/>
              </a:ext>
            </a:extLst>
          </p:cNvPr>
          <p:cNvSpPr txBox="1"/>
          <p:nvPr/>
        </p:nvSpPr>
        <p:spPr>
          <a:xfrm>
            <a:off x="1859091" y="2795517"/>
            <a:ext cx="847336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38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A6372F-11F1-C8F2-3602-8509F52574B8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CE1786-5363-3E42-75E0-283AB021D47E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29AAA5-1B2A-C5F9-181B-1F88101B981D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E82C0-397E-EB45-AAF3-F41F3B442F66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6D750F-F1BB-80F5-95EA-B0C9FD69D11B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1BDC25-90FB-DAA9-64FE-8BDADF594AD7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8247B7-189B-1C84-F9A0-640E79CA1A09}"/>
              </a:ext>
            </a:extLst>
          </p:cNvPr>
          <p:cNvSpPr txBox="1"/>
          <p:nvPr/>
        </p:nvSpPr>
        <p:spPr>
          <a:xfrm>
            <a:off x="2797476" y="9827000"/>
            <a:ext cx="6932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050" spc="3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ARENAS, ESTRADA, GUTIERREZ, PACIS, RECAÑA</a:t>
            </a:r>
          </a:p>
        </p:txBody>
      </p:sp>
    </p:spTree>
    <p:extLst>
      <p:ext uri="{BB962C8B-B14F-4D97-AF65-F5344CB8AC3E}">
        <p14:creationId xmlns:p14="http://schemas.microsoft.com/office/powerpoint/2010/main" val="3255642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575B0-D123-9B7F-D33F-EC7BF848B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B02B639C-86C7-995F-359E-65AB9C93EC4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57A0C6-80F7-7B30-6D82-9A2D11842F24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3CA59D-7761-3128-89C3-77568E0631A0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C68CDC-7ECA-024F-01EA-DDCD96490D34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FE12DB-C0EB-780A-7C29-A5B75E97D02B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F432FE-231E-3D8D-8DDE-40BA1A69F5AF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54C255-3FA2-F65C-3184-FBDD0B6B22BA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91307F-6C48-9D65-7EF6-5D9D5E3EE2A8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BD10AD-9486-D4A5-DAD8-3DE6DBDF2040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</p:spTree>
    <p:extLst>
      <p:ext uri="{BB962C8B-B14F-4D97-AF65-F5344CB8AC3E}">
        <p14:creationId xmlns:p14="http://schemas.microsoft.com/office/powerpoint/2010/main" val="3279426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8E436-55BA-F93E-6120-6A7C5A4FB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ED50E3BC-6E1A-3AB6-6115-AC9F69541FA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19A6E0-7431-CC24-1B45-533601614EF5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F9CBB4-FA55-A144-7EEC-21B1DCA2CFE4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6C7944-AF69-A96B-8C18-D11DB03786A1}"/>
              </a:ext>
            </a:extLst>
          </p:cNvPr>
          <p:cNvSpPr txBox="1"/>
          <p:nvPr/>
        </p:nvSpPr>
        <p:spPr>
          <a:xfrm>
            <a:off x="3157293" y="2721259"/>
            <a:ext cx="556527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38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D8A9EA-90DD-A616-F712-7AA2D7294FED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BB839F-9B13-2B00-FB0A-7D869928CF96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E47F22-5192-A55C-566A-88258B320B97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E4E266-5287-F6BE-EBD3-4341486893AA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EDF744-D08B-EAFB-B0D7-CBB6FA8AE334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</p:spTree>
    <p:extLst>
      <p:ext uri="{BB962C8B-B14F-4D97-AF65-F5344CB8AC3E}">
        <p14:creationId xmlns:p14="http://schemas.microsoft.com/office/powerpoint/2010/main" val="3070354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4F2DA-22FE-CDB6-156E-30E955B43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192917FF-58F9-6641-DC93-E4154A033E2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2453EA9-7D33-7F27-5779-F322539A8A2C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BB4F74-EF45-DB26-C6C8-63A993A79106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722D8C-E860-DF2D-CD26-3913FDB1D822}"/>
              </a:ext>
            </a:extLst>
          </p:cNvPr>
          <p:cNvSpPr txBox="1"/>
          <p:nvPr/>
        </p:nvSpPr>
        <p:spPr>
          <a:xfrm>
            <a:off x="530730" y="1881573"/>
            <a:ext cx="42709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88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02D8A1-F16E-2BDF-8C1D-2886BF0FF25E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9BE379-950D-3A24-A2F6-BD4E60160369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D5BEB5-2415-1B3C-143F-857CA4A1A6AF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BD331C-3A63-C700-1F01-5C3C4788F6E8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AE33A1-9E9E-B34E-D3EE-5859996C841B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0420E6-A876-E868-B0FF-A695D863C8D3}"/>
              </a:ext>
            </a:extLst>
          </p:cNvPr>
          <p:cNvSpPr txBox="1"/>
          <p:nvPr/>
        </p:nvSpPr>
        <p:spPr>
          <a:xfrm>
            <a:off x="3046216" y="3084172"/>
            <a:ext cx="71853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4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Arki – chief / master</a:t>
            </a:r>
          </a:p>
          <a:p>
            <a:r>
              <a:rPr lang="en-PH" sz="5400" dirty="0" err="1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Tekton</a:t>
            </a:r>
            <a:r>
              <a:rPr lang="en-PH" sz="54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 – master builder</a:t>
            </a:r>
          </a:p>
        </p:txBody>
      </p:sp>
    </p:spTree>
    <p:extLst>
      <p:ext uri="{BB962C8B-B14F-4D97-AF65-F5344CB8AC3E}">
        <p14:creationId xmlns:p14="http://schemas.microsoft.com/office/powerpoint/2010/main" val="1484082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18591-353E-0275-985E-C7C864E6D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0FE4396E-9A6A-1776-9908-AE11610051A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33A0C2-2F5D-8183-7663-03794F0432EC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1E9613-AA01-CB08-62D3-9DA25AFE0A5F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5842B8-80D5-8CBF-1713-19871CD6DA1F}"/>
              </a:ext>
            </a:extLst>
          </p:cNvPr>
          <p:cNvSpPr txBox="1"/>
          <p:nvPr/>
        </p:nvSpPr>
        <p:spPr>
          <a:xfrm>
            <a:off x="656525" y="1578531"/>
            <a:ext cx="10878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GREEK SCULPTURES’ </a:t>
            </a:r>
            <a:r>
              <a:rPr lang="en-PH" sz="44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CHARACTERISTICS</a:t>
            </a:r>
            <a:r>
              <a:rPr lang="en-PH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DD4FD4-8AE7-39B1-1DEF-17B72635A8E4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BB4281-6155-A33D-BF6F-92CB669C9FC4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41228D-4B4E-2F93-5B58-ADA4DFE073C2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F4FC68-5793-943A-B755-6930E09C225B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A2A11E-0863-52FD-2483-F0B2618CA45E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5D2FC1-8447-354B-AC05-0EF91014170D}"/>
              </a:ext>
            </a:extLst>
          </p:cNvPr>
          <p:cNvSpPr/>
          <p:nvPr/>
        </p:nvSpPr>
        <p:spPr>
          <a:xfrm>
            <a:off x="-3510469" y="3388978"/>
            <a:ext cx="3050471" cy="924912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6F9E6A-C2B5-B6CD-7A4D-575210F54E98}"/>
              </a:ext>
            </a:extLst>
          </p:cNvPr>
          <p:cNvSpPr txBox="1"/>
          <p:nvPr/>
        </p:nvSpPr>
        <p:spPr>
          <a:xfrm>
            <a:off x="919996" y="3127851"/>
            <a:ext cx="33139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IDEALISM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3F7912-F771-741A-7AFE-4F13BEA71817}"/>
              </a:ext>
            </a:extLst>
          </p:cNvPr>
          <p:cNvSpPr txBox="1"/>
          <p:nvPr/>
        </p:nvSpPr>
        <p:spPr>
          <a:xfrm>
            <a:off x="4508296" y="3127850"/>
            <a:ext cx="37023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NATURALISM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363022-F3F1-AD9A-CD93-EDDDEA90FD4F}"/>
              </a:ext>
            </a:extLst>
          </p:cNvPr>
          <p:cNvSpPr txBox="1"/>
          <p:nvPr/>
        </p:nvSpPr>
        <p:spPr>
          <a:xfrm>
            <a:off x="1302779" y="4313891"/>
            <a:ext cx="55981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HUMAN-CENTERED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A256B9-40EC-558E-EF84-3E49FC384FC9}"/>
              </a:ext>
            </a:extLst>
          </p:cNvPr>
          <p:cNvSpPr txBox="1"/>
          <p:nvPr/>
        </p:nvSpPr>
        <p:spPr>
          <a:xfrm>
            <a:off x="8485004" y="3142511"/>
            <a:ext cx="30504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MATERIALS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D6298-2AAE-A9DD-EC6F-F63C4FE69EDC}"/>
              </a:ext>
            </a:extLst>
          </p:cNvPr>
          <p:cNvSpPr txBox="1"/>
          <p:nvPr/>
        </p:nvSpPr>
        <p:spPr>
          <a:xfrm>
            <a:off x="7263711" y="4313890"/>
            <a:ext cx="3464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EXPRESSION</a:t>
            </a:r>
          </a:p>
        </p:txBody>
      </p:sp>
    </p:spTree>
    <p:extLst>
      <p:ext uri="{BB962C8B-B14F-4D97-AF65-F5344CB8AC3E}">
        <p14:creationId xmlns:p14="http://schemas.microsoft.com/office/powerpoint/2010/main" val="1650169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CA195-79D3-B2B1-B4C2-687F5ADD5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24976F1B-A1D8-8C4E-1ACF-F53A76D3B2A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56447E5-A7C7-BA4E-E219-BB27B0BB1CEF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FAC78A-DF77-95DE-9837-CC3B33E302F8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F16D8C-0B5E-0FBE-3B27-591960CC4443}"/>
              </a:ext>
            </a:extLst>
          </p:cNvPr>
          <p:cNvSpPr txBox="1"/>
          <p:nvPr/>
        </p:nvSpPr>
        <p:spPr>
          <a:xfrm>
            <a:off x="656525" y="1578531"/>
            <a:ext cx="10878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GREEK SCULPTURES’ </a:t>
            </a:r>
            <a:r>
              <a:rPr lang="en-PH" sz="44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CHARACTERISTICS</a:t>
            </a:r>
            <a:r>
              <a:rPr lang="en-PH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F1AF20-F288-551C-6027-3B395AA0E5E3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6D3FB3-AC2E-A750-0AD1-90E5970BE37C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DA712C-D1C8-B6D6-3805-C6F56EDED107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82FDC9-DD1F-9415-EAFB-00C37EE7F605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46FD93-E719-443C-0A44-FB1F6DFF271A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1B8CDF-0A36-19BE-1936-4929B2FDBC4F}"/>
              </a:ext>
            </a:extLst>
          </p:cNvPr>
          <p:cNvSpPr/>
          <p:nvPr/>
        </p:nvSpPr>
        <p:spPr>
          <a:xfrm>
            <a:off x="656526" y="2987040"/>
            <a:ext cx="3050471" cy="924912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7F9ED4-0697-7733-6A84-F2AA335F6D4E}"/>
              </a:ext>
            </a:extLst>
          </p:cNvPr>
          <p:cNvSpPr txBox="1"/>
          <p:nvPr/>
        </p:nvSpPr>
        <p:spPr>
          <a:xfrm>
            <a:off x="919996" y="3127851"/>
            <a:ext cx="33139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IDEALISM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F2AD94-31B4-6D88-BC22-7332C4FD8DAF}"/>
              </a:ext>
            </a:extLst>
          </p:cNvPr>
          <p:cNvSpPr txBox="1"/>
          <p:nvPr/>
        </p:nvSpPr>
        <p:spPr>
          <a:xfrm>
            <a:off x="4508296" y="3127850"/>
            <a:ext cx="37023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NATURALISM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BB7258-4675-D107-2C43-7E60A0D7FD72}"/>
              </a:ext>
            </a:extLst>
          </p:cNvPr>
          <p:cNvSpPr txBox="1"/>
          <p:nvPr/>
        </p:nvSpPr>
        <p:spPr>
          <a:xfrm>
            <a:off x="1302779" y="4313891"/>
            <a:ext cx="55981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HUMAN-CENTERED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0A31CE-728C-915B-6372-E8639ECC3EF4}"/>
              </a:ext>
            </a:extLst>
          </p:cNvPr>
          <p:cNvSpPr txBox="1"/>
          <p:nvPr/>
        </p:nvSpPr>
        <p:spPr>
          <a:xfrm>
            <a:off x="8485004" y="3142511"/>
            <a:ext cx="30504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MATERIALS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318C1-E1A6-226D-0534-4C550799E193}"/>
              </a:ext>
            </a:extLst>
          </p:cNvPr>
          <p:cNvSpPr txBox="1"/>
          <p:nvPr/>
        </p:nvSpPr>
        <p:spPr>
          <a:xfrm>
            <a:off x="7263711" y="4313890"/>
            <a:ext cx="3464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EXPRESSION</a:t>
            </a:r>
          </a:p>
        </p:txBody>
      </p:sp>
    </p:spTree>
    <p:extLst>
      <p:ext uri="{BB962C8B-B14F-4D97-AF65-F5344CB8AC3E}">
        <p14:creationId xmlns:p14="http://schemas.microsoft.com/office/powerpoint/2010/main" val="1301760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B9203-41BA-15D8-1C98-E4011F964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2DA2BF17-2E80-2C98-6276-FBB8F7B3FF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61715AF-8FE9-FFD5-AFB8-E0C245C359FB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E2B670-6B1B-68F2-917F-43FB0B9E6CA2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0F59C9-6DD0-C40A-2352-3B7390C5617E}"/>
              </a:ext>
            </a:extLst>
          </p:cNvPr>
          <p:cNvSpPr txBox="1"/>
          <p:nvPr/>
        </p:nvSpPr>
        <p:spPr>
          <a:xfrm>
            <a:off x="656525" y="1578531"/>
            <a:ext cx="10878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GREEK SCULPTURES’ </a:t>
            </a:r>
            <a:r>
              <a:rPr lang="en-PH" sz="44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CHARACTERISTICS</a:t>
            </a:r>
            <a:r>
              <a:rPr lang="en-PH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1172F9-A622-B811-90BE-C83DF7B6FC60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5D1C02-82CA-3625-5C00-02D4BA093489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21AC7E-66D9-9A84-BEF4-D81BA9F2AF93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177E73-E9F0-28C0-FAAD-84AAF753D272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CDDAFC-4239-15B0-ECF2-E14E93F51CF8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A802A5-AF92-4EE8-4EB2-76F470BF673F}"/>
              </a:ext>
            </a:extLst>
          </p:cNvPr>
          <p:cNvSpPr/>
          <p:nvPr/>
        </p:nvSpPr>
        <p:spPr>
          <a:xfrm>
            <a:off x="4397126" y="2987040"/>
            <a:ext cx="3751194" cy="924912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8BD151-75FE-1E31-B478-28F6F1FE7FE8}"/>
              </a:ext>
            </a:extLst>
          </p:cNvPr>
          <p:cNvSpPr txBox="1"/>
          <p:nvPr/>
        </p:nvSpPr>
        <p:spPr>
          <a:xfrm>
            <a:off x="919996" y="3127851"/>
            <a:ext cx="33139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IDEALISM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1B171-5F87-C572-E91D-0D3B7EADEAC4}"/>
              </a:ext>
            </a:extLst>
          </p:cNvPr>
          <p:cNvSpPr txBox="1"/>
          <p:nvPr/>
        </p:nvSpPr>
        <p:spPr>
          <a:xfrm>
            <a:off x="4508296" y="3127850"/>
            <a:ext cx="35485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NATURALISM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1C7E5-8473-62B5-10C1-1877AED470D6}"/>
              </a:ext>
            </a:extLst>
          </p:cNvPr>
          <p:cNvSpPr txBox="1"/>
          <p:nvPr/>
        </p:nvSpPr>
        <p:spPr>
          <a:xfrm>
            <a:off x="1302779" y="4313891"/>
            <a:ext cx="55981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HUMAN-CENTERED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55E4B1-E2A0-FE8E-AE80-B0559FF23D8E}"/>
              </a:ext>
            </a:extLst>
          </p:cNvPr>
          <p:cNvSpPr txBox="1"/>
          <p:nvPr/>
        </p:nvSpPr>
        <p:spPr>
          <a:xfrm>
            <a:off x="8485004" y="3142511"/>
            <a:ext cx="30504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MATERIALS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CDDC8-422E-BA47-0CA0-3948F7CB5557}"/>
              </a:ext>
            </a:extLst>
          </p:cNvPr>
          <p:cNvSpPr txBox="1"/>
          <p:nvPr/>
        </p:nvSpPr>
        <p:spPr>
          <a:xfrm>
            <a:off x="7263711" y="4313890"/>
            <a:ext cx="3464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EXPRESSION</a:t>
            </a:r>
          </a:p>
        </p:txBody>
      </p:sp>
    </p:spTree>
    <p:extLst>
      <p:ext uri="{BB962C8B-B14F-4D97-AF65-F5344CB8AC3E}">
        <p14:creationId xmlns:p14="http://schemas.microsoft.com/office/powerpoint/2010/main" val="2995802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068D8-661D-EBCA-9BC9-E5FDB4BB6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B0501996-7F8D-804D-6D60-F7AE88D15F2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DDAE48-007B-7E26-AEA2-73C3F0D6A3E6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6D8906-3C51-F5F3-FC8B-F0BB9080FA45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849955-7248-4A77-7663-C9A9400650B0}"/>
              </a:ext>
            </a:extLst>
          </p:cNvPr>
          <p:cNvSpPr txBox="1"/>
          <p:nvPr/>
        </p:nvSpPr>
        <p:spPr>
          <a:xfrm>
            <a:off x="656525" y="1578531"/>
            <a:ext cx="10878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GREEK SCULPTURES’ </a:t>
            </a:r>
            <a:r>
              <a:rPr lang="en-PH" sz="44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CHARACTERISTICS</a:t>
            </a:r>
            <a:r>
              <a:rPr lang="en-PH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40A55E-DDDC-245A-9DC3-D5F64ADCE2E5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784A33-EEB2-03BD-084B-21481CE93FA5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FAD480-1DDC-4C8C-495F-1D99B100F326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1BF993-E75F-F588-80FA-88248D590FE1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6291E6-5078-DAAA-9384-8D255F1D42B8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1B97A7-CB58-EE1E-155F-39E1158BE66D}"/>
              </a:ext>
            </a:extLst>
          </p:cNvPr>
          <p:cNvSpPr/>
          <p:nvPr/>
        </p:nvSpPr>
        <p:spPr>
          <a:xfrm>
            <a:off x="8134642" y="2966544"/>
            <a:ext cx="3751194" cy="924912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F85630-FB80-B183-2324-800A831687C5}"/>
              </a:ext>
            </a:extLst>
          </p:cNvPr>
          <p:cNvSpPr txBox="1"/>
          <p:nvPr/>
        </p:nvSpPr>
        <p:spPr>
          <a:xfrm>
            <a:off x="919996" y="3127851"/>
            <a:ext cx="33139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IDEALISM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181AEA-AA61-0F8C-151D-74EBB7ED9EA5}"/>
              </a:ext>
            </a:extLst>
          </p:cNvPr>
          <p:cNvSpPr txBox="1"/>
          <p:nvPr/>
        </p:nvSpPr>
        <p:spPr>
          <a:xfrm>
            <a:off x="4508296" y="3127850"/>
            <a:ext cx="35485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NATURALISM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0D38C3-9A3B-9880-9464-CB97F910456C}"/>
              </a:ext>
            </a:extLst>
          </p:cNvPr>
          <p:cNvSpPr txBox="1"/>
          <p:nvPr/>
        </p:nvSpPr>
        <p:spPr>
          <a:xfrm>
            <a:off x="1302779" y="4313891"/>
            <a:ext cx="55981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HUMAN-CENTERED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AB258-9168-AA48-49D9-A92259E79AA1}"/>
              </a:ext>
            </a:extLst>
          </p:cNvPr>
          <p:cNvSpPr txBox="1"/>
          <p:nvPr/>
        </p:nvSpPr>
        <p:spPr>
          <a:xfrm>
            <a:off x="8485004" y="3142511"/>
            <a:ext cx="30504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>
                    <a:alpha val="92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MATERIALS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FDDCD5-0CA3-E1BD-4ABD-B8EE7E4AA9C2}"/>
              </a:ext>
            </a:extLst>
          </p:cNvPr>
          <p:cNvSpPr txBox="1"/>
          <p:nvPr/>
        </p:nvSpPr>
        <p:spPr>
          <a:xfrm>
            <a:off x="7263711" y="4313890"/>
            <a:ext cx="3464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EXPRESSION</a:t>
            </a:r>
          </a:p>
        </p:txBody>
      </p:sp>
    </p:spTree>
    <p:extLst>
      <p:ext uri="{BB962C8B-B14F-4D97-AF65-F5344CB8AC3E}">
        <p14:creationId xmlns:p14="http://schemas.microsoft.com/office/powerpoint/2010/main" val="3900739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D3F8B-030E-CCB1-723C-8A2C282C9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05FB0191-2129-3FA5-0FF5-ACC17CE35EC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86F48F5-E848-E8A5-1460-A25CDBFD27B2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F8E2B5-7121-751F-9BB2-06B26B2CB983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8D5E76-5E25-E844-05D8-2009B2E56185}"/>
              </a:ext>
            </a:extLst>
          </p:cNvPr>
          <p:cNvSpPr txBox="1"/>
          <p:nvPr/>
        </p:nvSpPr>
        <p:spPr>
          <a:xfrm>
            <a:off x="656525" y="1578531"/>
            <a:ext cx="10878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GREEK SCULPTURES’ </a:t>
            </a:r>
            <a:r>
              <a:rPr lang="en-PH" sz="44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CHARACTERISTICS</a:t>
            </a:r>
            <a:r>
              <a:rPr lang="en-PH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F0ECFB-331D-C749-DACB-D7D350E8D471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C9DE9E-5B8C-7BE4-4B2E-2FC4E0EFB89A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28044E-A602-534B-4553-0316CFA48DB4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66F846-8606-C24F-DF3A-AFBD326C5626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8E8682-F9C9-8F50-9BEC-9574DBC91635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867B77-BA6C-EDFF-13D4-997653E78698}"/>
              </a:ext>
            </a:extLst>
          </p:cNvPr>
          <p:cNvSpPr/>
          <p:nvPr/>
        </p:nvSpPr>
        <p:spPr>
          <a:xfrm>
            <a:off x="1050534" y="4161490"/>
            <a:ext cx="5451866" cy="924912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6F0A84-F1E4-0AAE-8704-C26FDE63660B}"/>
              </a:ext>
            </a:extLst>
          </p:cNvPr>
          <p:cNvSpPr txBox="1"/>
          <p:nvPr/>
        </p:nvSpPr>
        <p:spPr>
          <a:xfrm>
            <a:off x="919996" y="3127851"/>
            <a:ext cx="33139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IDEALISM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84F39C-D2A4-E0DA-946E-4F8BECA3EBB6}"/>
              </a:ext>
            </a:extLst>
          </p:cNvPr>
          <p:cNvSpPr txBox="1"/>
          <p:nvPr/>
        </p:nvSpPr>
        <p:spPr>
          <a:xfrm>
            <a:off x="4508296" y="3127850"/>
            <a:ext cx="35485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NATURALISM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241312-1778-A0EC-8F30-7AA591407915}"/>
              </a:ext>
            </a:extLst>
          </p:cNvPr>
          <p:cNvSpPr txBox="1"/>
          <p:nvPr/>
        </p:nvSpPr>
        <p:spPr>
          <a:xfrm>
            <a:off x="1302779" y="4313891"/>
            <a:ext cx="55981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>
                    <a:alpha val="92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HUMAN-CENTERED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59B3AC-9D1B-62F9-8A02-518E39385FC4}"/>
              </a:ext>
            </a:extLst>
          </p:cNvPr>
          <p:cNvSpPr txBox="1"/>
          <p:nvPr/>
        </p:nvSpPr>
        <p:spPr>
          <a:xfrm>
            <a:off x="8485004" y="3142511"/>
            <a:ext cx="30504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MATERIALS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22E02-2303-8FB3-D3C8-B50D76D4C841}"/>
              </a:ext>
            </a:extLst>
          </p:cNvPr>
          <p:cNvSpPr txBox="1"/>
          <p:nvPr/>
        </p:nvSpPr>
        <p:spPr>
          <a:xfrm>
            <a:off x="7263711" y="4313890"/>
            <a:ext cx="3464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EXPRESSION</a:t>
            </a:r>
          </a:p>
        </p:txBody>
      </p:sp>
    </p:spTree>
    <p:extLst>
      <p:ext uri="{BB962C8B-B14F-4D97-AF65-F5344CB8AC3E}">
        <p14:creationId xmlns:p14="http://schemas.microsoft.com/office/powerpoint/2010/main" val="583925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FE20B-B7F3-4A59-87CC-C2BB6E880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37AD02EE-0B53-E967-1E2E-3FDDD5B1F7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B16D754-490A-5839-BE19-6FDF410DE1AF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1281B3-BD4F-74D6-1530-B267126E999E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90C302-BAEF-847E-7118-434298CDD0BE}"/>
              </a:ext>
            </a:extLst>
          </p:cNvPr>
          <p:cNvSpPr txBox="1"/>
          <p:nvPr/>
        </p:nvSpPr>
        <p:spPr>
          <a:xfrm>
            <a:off x="656525" y="1578531"/>
            <a:ext cx="10878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GREEK SCULPTURES’ </a:t>
            </a:r>
            <a:r>
              <a:rPr lang="en-PH" sz="44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CHARACTERISTICS</a:t>
            </a:r>
            <a:r>
              <a:rPr lang="en-PH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46B1CD-C172-5587-9C2D-5F5F8E15175C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707990-4B4F-1B45-4A02-16B92B0ECAEE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91E873-6244-C4DC-AE87-938467C59AD3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9FA444-0109-EFE7-9F8B-8CF93A64FAD7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DE9676-6D18-AB90-C2DB-A44BFABF8A87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A0A81B-E9A0-C177-7A0A-7E1D6CD8C071}"/>
              </a:ext>
            </a:extLst>
          </p:cNvPr>
          <p:cNvSpPr/>
          <p:nvPr/>
        </p:nvSpPr>
        <p:spPr>
          <a:xfrm>
            <a:off x="6842657" y="4158419"/>
            <a:ext cx="4046564" cy="924912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690D4D-E99E-9C87-B36C-D929C626768B}"/>
              </a:ext>
            </a:extLst>
          </p:cNvPr>
          <p:cNvSpPr txBox="1"/>
          <p:nvPr/>
        </p:nvSpPr>
        <p:spPr>
          <a:xfrm>
            <a:off x="919996" y="3127851"/>
            <a:ext cx="33139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IDEALISM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3EAE08-B726-F33E-1799-ECAB5E0F2487}"/>
              </a:ext>
            </a:extLst>
          </p:cNvPr>
          <p:cNvSpPr txBox="1"/>
          <p:nvPr/>
        </p:nvSpPr>
        <p:spPr>
          <a:xfrm>
            <a:off x="4508296" y="3127850"/>
            <a:ext cx="35485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NATURALISM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905472-AC33-B154-3EDB-572A2B586CD1}"/>
              </a:ext>
            </a:extLst>
          </p:cNvPr>
          <p:cNvSpPr txBox="1"/>
          <p:nvPr/>
        </p:nvSpPr>
        <p:spPr>
          <a:xfrm>
            <a:off x="1302779" y="4313891"/>
            <a:ext cx="55981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HUMAN-CENTERED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7D8048-E3CD-27DC-07AE-16A1874EB149}"/>
              </a:ext>
            </a:extLst>
          </p:cNvPr>
          <p:cNvSpPr txBox="1"/>
          <p:nvPr/>
        </p:nvSpPr>
        <p:spPr>
          <a:xfrm>
            <a:off x="8485004" y="3142511"/>
            <a:ext cx="30504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MATERIALS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9507AB-DD49-FE97-774D-C4934E924FFE}"/>
              </a:ext>
            </a:extLst>
          </p:cNvPr>
          <p:cNvSpPr txBox="1"/>
          <p:nvPr/>
        </p:nvSpPr>
        <p:spPr>
          <a:xfrm>
            <a:off x="7263711" y="4313890"/>
            <a:ext cx="34645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>
                    <a:alpha val="92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EXPRESSION</a:t>
            </a:r>
          </a:p>
        </p:txBody>
      </p:sp>
    </p:spTree>
    <p:extLst>
      <p:ext uri="{BB962C8B-B14F-4D97-AF65-F5344CB8AC3E}">
        <p14:creationId xmlns:p14="http://schemas.microsoft.com/office/powerpoint/2010/main" val="2014413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0D40A-4CCD-AF59-CC2E-0CFDCA2C5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A5438ADC-95CE-66DB-C518-073C85222F6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6EABB82-AC91-11AB-191B-2D9DFFD5C748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81FB58-FB00-34B4-1659-4E7246B43865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B79904-5043-D27A-7682-49CC628267F4}"/>
              </a:ext>
            </a:extLst>
          </p:cNvPr>
          <p:cNvSpPr txBox="1"/>
          <p:nvPr/>
        </p:nvSpPr>
        <p:spPr>
          <a:xfrm>
            <a:off x="656525" y="1307957"/>
            <a:ext cx="10878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GREEK SCULPTURES’ </a:t>
            </a:r>
            <a:r>
              <a:rPr lang="en-PH" sz="44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PERIOD</a:t>
            </a:r>
            <a:r>
              <a:rPr lang="en-PH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C2F960-23CB-7607-E560-B9D58E703A01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85BF74-5D2B-B4F2-210B-E7C33F69FE6E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38EA22-B123-8715-71C0-D52756074892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D21012-90D1-9A9E-D46B-13BC66496F17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F0174A-10D8-9EC7-CEBA-7A7522687F60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4AA41A-360D-6B16-F7AC-31CA7B3A773E}"/>
              </a:ext>
            </a:extLst>
          </p:cNvPr>
          <p:cNvSpPr txBox="1"/>
          <p:nvPr/>
        </p:nvSpPr>
        <p:spPr>
          <a:xfrm>
            <a:off x="328862" y="4422121"/>
            <a:ext cx="3313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ARCHAIC PERIOD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C696EEF-BA80-F3DA-57BB-D0B854DF96AC}"/>
              </a:ext>
            </a:extLst>
          </p:cNvPr>
          <p:cNvCxnSpPr/>
          <p:nvPr/>
        </p:nvCxnSpPr>
        <p:spPr>
          <a:xfrm>
            <a:off x="0" y="4328160"/>
            <a:ext cx="12192000" cy="0"/>
          </a:xfrm>
          <a:prstGeom prst="line">
            <a:avLst/>
          </a:prstGeom>
          <a:ln w="57150">
            <a:solidFill>
              <a:srgbClr val="3F393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17014D-3285-0A3F-FF0E-4E0883D99326}"/>
              </a:ext>
            </a:extLst>
          </p:cNvPr>
          <p:cNvCxnSpPr>
            <a:cxnSpLocks/>
          </p:cNvCxnSpPr>
          <p:nvPr/>
        </p:nvCxnSpPr>
        <p:spPr>
          <a:xfrm flipV="1">
            <a:off x="2113280" y="3106977"/>
            <a:ext cx="0" cy="1239520"/>
          </a:xfrm>
          <a:prstGeom prst="line">
            <a:avLst/>
          </a:prstGeom>
          <a:ln w="57150">
            <a:solidFill>
              <a:srgbClr val="3F393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BC4A39F-5E63-B723-552B-5CB1A37F2E13}"/>
              </a:ext>
            </a:extLst>
          </p:cNvPr>
          <p:cNvSpPr txBox="1"/>
          <p:nvPr/>
        </p:nvSpPr>
        <p:spPr>
          <a:xfrm>
            <a:off x="4265390" y="2969799"/>
            <a:ext cx="3313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CLASSICAL PERIOD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75B6CB9-9A2C-DF8A-64CB-1898BBC77FA0}"/>
              </a:ext>
            </a:extLst>
          </p:cNvPr>
          <p:cNvCxnSpPr>
            <a:cxnSpLocks/>
          </p:cNvCxnSpPr>
          <p:nvPr/>
        </p:nvCxnSpPr>
        <p:spPr>
          <a:xfrm flipV="1">
            <a:off x="5922362" y="4340725"/>
            <a:ext cx="0" cy="1239520"/>
          </a:xfrm>
          <a:prstGeom prst="line">
            <a:avLst/>
          </a:prstGeom>
          <a:ln w="57150">
            <a:solidFill>
              <a:srgbClr val="3F393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EEAC18-D0EB-979B-E834-2A0983F4C840}"/>
              </a:ext>
            </a:extLst>
          </p:cNvPr>
          <p:cNvCxnSpPr>
            <a:cxnSpLocks/>
          </p:cNvCxnSpPr>
          <p:nvPr/>
        </p:nvCxnSpPr>
        <p:spPr>
          <a:xfrm flipV="1">
            <a:off x="10099040" y="3106977"/>
            <a:ext cx="0" cy="1239520"/>
          </a:xfrm>
          <a:prstGeom prst="line">
            <a:avLst/>
          </a:prstGeom>
          <a:ln w="57150">
            <a:solidFill>
              <a:srgbClr val="3F393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08DDEA8-8935-DC96-F8FC-8F9278F647C0}"/>
              </a:ext>
            </a:extLst>
          </p:cNvPr>
          <p:cNvSpPr txBox="1"/>
          <p:nvPr/>
        </p:nvSpPr>
        <p:spPr>
          <a:xfrm>
            <a:off x="8318183" y="4422120"/>
            <a:ext cx="3561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HELLENISTIC PERIOD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2A26BD-8354-8625-98E4-87421DBF1379}"/>
              </a:ext>
            </a:extLst>
          </p:cNvPr>
          <p:cNvSpPr txBox="1"/>
          <p:nvPr/>
        </p:nvSpPr>
        <p:spPr>
          <a:xfrm>
            <a:off x="475723" y="2323468"/>
            <a:ext cx="3313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700-480 BCE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DA8828-C706-5637-49DE-4624AE89C6A5}"/>
              </a:ext>
            </a:extLst>
          </p:cNvPr>
          <p:cNvSpPr txBox="1"/>
          <p:nvPr/>
        </p:nvSpPr>
        <p:spPr>
          <a:xfrm>
            <a:off x="4265390" y="5549344"/>
            <a:ext cx="3313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480-323 BCE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7FE5AC-258F-74EF-058D-F3A0C5C84478}"/>
              </a:ext>
            </a:extLst>
          </p:cNvPr>
          <p:cNvSpPr txBox="1"/>
          <p:nvPr/>
        </p:nvSpPr>
        <p:spPr>
          <a:xfrm>
            <a:off x="8402333" y="2444421"/>
            <a:ext cx="3313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323-31 BCE</a:t>
            </a:r>
          </a:p>
        </p:txBody>
      </p:sp>
    </p:spTree>
    <p:extLst>
      <p:ext uri="{BB962C8B-B14F-4D97-AF65-F5344CB8AC3E}">
        <p14:creationId xmlns:p14="http://schemas.microsoft.com/office/powerpoint/2010/main" val="582907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46DE6-2C8D-E289-CA06-6328D088C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03F68F24-C8FF-01DF-55DA-EFBC23C3C0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A9ADC8A-2EB8-B1AD-6C6B-0FC3E63BAA15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4" name="Picture 13" descr="A white pillar with a red top&#10;&#10;AI-generated content may be incorrect.">
            <a:extLst>
              <a:ext uri="{FF2B5EF4-FFF2-40B4-BE49-F238E27FC236}">
                <a16:creationId xmlns:a16="http://schemas.microsoft.com/office/drawing/2014/main" id="{A9ADE347-9480-F53A-AA71-28D9F6A74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00" b="92500" l="9786" r="89858">
                        <a14:foregroundMark x1="32206" y1="92700" x2="64057" y2="92500"/>
                        <a14:foregroundMark x1="64057" y1="92500" x2="55338" y2="86500"/>
                        <a14:foregroundMark x1="55338" y1="86500" x2="54270" y2="86700"/>
                        <a14:foregroundMark x1="33808" y1="8200" x2="60142" y2="7500"/>
                        <a14:foregroundMark x1="60142" y1="7500" x2="38968" y2="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6242" y="-316365"/>
            <a:ext cx="4209790" cy="749072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4F5EEC5-18F5-5656-E443-6CFA35376243}"/>
              </a:ext>
            </a:extLst>
          </p:cNvPr>
          <p:cNvGrpSpPr/>
          <p:nvPr/>
        </p:nvGrpSpPr>
        <p:grpSpPr>
          <a:xfrm>
            <a:off x="1886962" y="7400165"/>
            <a:ext cx="8753355" cy="2878069"/>
            <a:chOff x="1719322" y="1859339"/>
            <a:chExt cx="8753355" cy="287806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C4B14C0-DA67-FCDD-EA30-20BA1687A24F}"/>
                </a:ext>
              </a:extLst>
            </p:cNvPr>
            <p:cNvSpPr txBox="1"/>
            <p:nvPr/>
          </p:nvSpPr>
          <p:spPr>
            <a:xfrm>
              <a:off x="2820364" y="1859339"/>
              <a:ext cx="645095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96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SCULPTURE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84FB765-8EF2-F404-023E-35155EF72108}"/>
                </a:ext>
              </a:extLst>
            </p:cNvPr>
            <p:cNvSpPr txBox="1"/>
            <p:nvPr/>
          </p:nvSpPr>
          <p:spPr>
            <a:xfrm>
              <a:off x="1719322" y="3167748"/>
              <a:ext cx="875335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96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ARCHITECTURE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90EB8E-6FEA-82FD-014F-3BC95CB0949B}"/>
                </a:ext>
              </a:extLst>
            </p:cNvPr>
            <p:cNvSpPr txBox="1"/>
            <p:nvPr/>
          </p:nvSpPr>
          <p:spPr>
            <a:xfrm>
              <a:off x="5817242" y="2844582"/>
              <a:ext cx="5575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3600" dirty="0">
                  <a:latin typeface="Adobe Devanagari" panose="02040503050201020203" pitchFamily="18" charset="0"/>
                  <a:cs typeface="Adobe Devanagari" panose="02040503050201020203" pitchFamily="18" charset="0"/>
                </a:rPr>
                <a:t>&amp;</a:t>
              </a:r>
            </a:p>
          </p:txBody>
        </p:sp>
      </p:grpSp>
      <p:pic>
        <p:nvPicPr>
          <p:cNvPr id="17" name="Picture 16" descr="After a Lesson on Michelangelo's David, a Florida Principal Loses Her Job">
            <a:extLst>
              <a:ext uri="{FF2B5EF4-FFF2-40B4-BE49-F238E27FC236}">
                <a16:creationId xmlns:a16="http://schemas.microsoft.com/office/drawing/2014/main" id="{14A5AB2C-D624-0A41-3D39-154621C2A24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258" b="97476" l="32796" r="64191">
                        <a14:foregroundMark x1="46321" y1="6940" x2="46741" y2="5258"/>
                        <a14:foregroundMark x1="47232" y1="90536" x2="50596" y2="97581"/>
                        <a14:foregroundMark x1="50596" y1="97581" x2="56552" y2="99054"/>
                        <a14:foregroundMark x1="56552" y1="99054" x2="60196" y2="97476"/>
                        <a14:foregroundMark x1="60196" y1="97476" x2="60547" y2="93586"/>
                        <a14:backgroundMark x1="54800" y1="34490" x2="56272" y2="37645"/>
                        <a14:backgroundMark x1="42677" y1="36909" x2="41906" y2="42376"/>
                        <a14:backgroundMark x1="41626" y1="44795" x2="40925" y2="49842"/>
                        <a14:backgroundMark x1="41906" y1="33859" x2="41906" y2="33859"/>
                        <a14:backgroundMark x1="56552" y1="34280" x2="56622" y2="35226"/>
                        <a14:backgroundMark x1="60897" y1="33754" x2="60547" y2="35121"/>
                        <a14:backgroundMark x1="56762" y1="34280" x2="56903" y2="35121"/>
                        <a14:backgroundMark x1="49825" y1="17350" x2="50456" y2="172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71" r="31868"/>
          <a:stretch>
            <a:fillRect/>
          </a:stretch>
        </p:blipFill>
        <p:spPr bwMode="auto">
          <a:xfrm>
            <a:off x="-4376923" y="-316365"/>
            <a:ext cx="4957799" cy="843975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8C69462-9088-210C-7B9A-D13B1A8831B4}"/>
              </a:ext>
            </a:extLst>
          </p:cNvPr>
          <p:cNvSpPr txBox="1"/>
          <p:nvPr/>
        </p:nvSpPr>
        <p:spPr>
          <a:xfrm>
            <a:off x="4757372" y="1009139"/>
            <a:ext cx="2329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200" dirty="0">
                <a:solidFill>
                  <a:srgbClr val="796D5D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14926E-A344-D851-7322-F0EAB78770E8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0CB703-2531-1BEF-22BD-0C94BE57DF2D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CC2496-AD91-6FB9-1553-78B866E87F59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881EBA-1C77-3A6F-C8D6-B8B9E94CD135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513A7A-7D01-5EED-1297-EBB9F7CF247B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8308E8-67E7-51D3-CA03-9830E1D8468D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9B02EE-84CB-0D47-2C25-100240AA4CE3}"/>
              </a:ext>
            </a:extLst>
          </p:cNvPr>
          <p:cNvSpPr txBox="1"/>
          <p:nvPr/>
        </p:nvSpPr>
        <p:spPr>
          <a:xfrm>
            <a:off x="2797476" y="9827000"/>
            <a:ext cx="6932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050" spc="3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ARENAS, ESTRADA, GUTIERREZ, PACIS, RECAÑA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042BB-013D-7CF3-AD43-49883C69D8BE}"/>
              </a:ext>
            </a:extLst>
          </p:cNvPr>
          <p:cNvSpPr txBox="1"/>
          <p:nvPr/>
        </p:nvSpPr>
        <p:spPr>
          <a:xfrm>
            <a:off x="1231216" y="1491508"/>
            <a:ext cx="9507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2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SCULPTURE AND ARCHITECTURE CHARACTERISTICS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148056-2037-2F5F-E1BE-46005F2AB94A}"/>
              </a:ext>
            </a:extLst>
          </p:cNvPr>
          <p:cNvSpPr txBox="1"/>
          <p:nvPr/>
        </p:nvSpPr>
        <p:spPr>
          <a:xfrm>
            <a:off x="3197201" y="2656242"/>
            <a:ext cx="54341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SERVE RELIGION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1B09D4-9166-17F6-4C04-2440ADB87EC6}"/>
              </a:ext>
            </a:extLst>
          </p:cNvPr>
          <p:cNvSpPr txBox="1"/>
          <p:nvPr/>
        </p:nvSpPr>
        <p:spPr>
          <a:xfrm>
            <a:off x="2551754" y="3628037"/>
            <a:ext cx="7052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REINFORCE ROYAL POWER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B3F83-EC36-90C7-E841-9769E9DE3D58}"/>
              </a:ext>
            </a:extLst>
          </p:cNvPr>
          <p:cNvSpPr txBox="1"/>
          <p:nvPr/>
        </p:nvSpPr>
        <p:spPr>
          <a:xfrm>
            <a:off x="2551754" y="4613280"/>
            <a:ext cx="7052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SECURE AFTERLIFE</a:t>
            </a:r>
          </a:p>
        </p:txBody>
      </p:sp>
    </p:spTree>
    <p:extLst>
      <p:ext uri="{BB962C8B-B14F-4D97-AF65-F5344CB8AC3E}">
        <p14:creationId xmlns:p14="http://schemas.microsoft.com/office/powerpoint/2010/main" val="253036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6B9B0-48F7-9539-B562-E598B46EC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52A5087B-17BF-7065-F4BC-82782F3274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67FDB3-4606-C327-23E9-6EA1747C6D81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0C118C-A3F9-D15E-EF54-23DDE99A568F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767AC5-51B8-3F3D-C5AE-B4F7BC2AD7DF}"/>
              </a:ext>
            </a:extLst>
          </p:cNvPr>
          <p:cNvSpPr txBox="1"/>
          <p:nvPr/>
        </p:nvSpPr>
        <p:spPr>
          <a:xfrm>
            <a:off x="656525" y="1307957"/>
            <a:ext cx="10878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GREEK SCULPTURES’ </a:t>
            </a:r>
            <a:r>
              <a:rPr lang="en-PH" sz="44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PERIOD</a:t>
            </a:r>
            <a:r>
              <a:rPr lang="en-PH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008326-2349-36F5-2D9F-9E30A6CCAFF4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4B6808-8BF8-3CC7-4FAE-C625AE39D2C2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F802C9-26FA-FF95-3182-3EDE5E4CEF0A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416C5E-398F-8EB9-C61D-B8245E05AFAF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E6582F-2B30-1B12-72A2-A784F30BAF83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26D27A-32A8-C880-A2EA-41E9D0A451AC}"/>
              </a:ext>
            </a:extLst>
          </p:cNvPr>
          <p:cNvSpPr txBox="1"/>
          <p:nvPr/>
        </p:nvSpPr>
        <p:spPr>
          <a:xfrm>
            <a:off x="328862" y="4422121"/>
            <a:ext cx="3313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ARCHAIC PERIOD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90E0CD-CEF5-336A-B4A8-774C81B440B3}"/>
              </a:ext>
            </a:extLst>
          </p:cNvPr>
          <p:cNvCxnSpPr/>
          <p:nvPr/>
        </p:nvCxnSpPr>
        <p:spPr>
          <a:xfrm>
            <a:off x="0" y="4328160"/>
            <a:ext cx="12192000" cy="0"/>
          </a:xfrm>
          <a:prstGeom prst="line">
            <a:avLst/>
          </a:prstGeom>
          <a:ln w="57150">
            <a:solidFill>
              <a:srgbClr val="3F393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B7E0DC-429B-E2F7-EE30-6B0C721AA230}"/>
              </a:ext>
            </a:extLst>
          </p:cNvPr>
          <p:cNvCxnSpPr>
            <a:cxnSpLocks/>
          </p:cNvCxnSpPr>
          <p:nvPr/>
        </p:nvCxnSpPr>
        <p:spPr>
          <a:xfrm flipV="1">
            <a:off x="2113280" y="3106977"/>
            <a:ext cx="0" cy="1239520"/>
          </a:xfrm>
          <a:prstGeom prst="line">
            <a:avLst/>
          </a:prstGeom>
          <a:ln w="57150">
            <a:solidFill>
              <a:srgbClr val="3F393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4C59FFD-24A5-E089-FF4E-DCB8FF962FEA}"/>
              </a:ext>
            </a:extLst>
          </p:cNvPr>
          <p:cNvSpPr txBox="1"/>
          <p:nvPr/>
        </p:nvSpPr>
        <p:spPr>
          <a:xfrm>
            <a:off x="4265390" y="2969799"/>
            <a:ext cx="3313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CLASSICAL PERIOD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1CFE6A-BE5F-B105-5296-BFD256C944EB}"/>
              </a:ext>
            </a:extLst>
          </p:cNvPr>
          <p:cNvCxnSpPr>
            <a:cxnSpLocks/>
          </p:cNvCxnSpPr>
          <p:nvPr/>
        </p:nvCxnSpPr>
        <p:spPr>
          <a:xfrm flipV="1">
            <a:off x="5922362" y="4340725"/>
            <a:ext cx="0" cy="1239520"/>
          </a:xfrm>
          <a:prstGeom prst="line">
            <a:avLst/>
          </a:prstGeom>
          <a:ln w="57150">
            <a:solidFill>
              <a:srgbClr val="3F393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86642E-E2BF-8DDE-CE2F-ACA91C070D41}"/>
              </a:ext>
            </a:extLst>
          </p:cNvPr>
          <p:cNvCxnSpPr>
            <a:cxnSpLocks/>
          </p:cNvCxnSpPr>
          <p:nvPr/>
        </p:nvCxnSpPr>
        <p:spPr>
          <a:xfrm flipV="1">
            <a:off x="10099040" y="3106977"/>
            <a:ext cx="0" cy="1239520"/>
          </a:xfrm>
          <a:prstGeom prst="line">
            <a:avLst/>
          </a:prstGeom>
          <a:ln w="57150">
            <a:solidFill>
              <a:srgbClr val="3F393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6B403A0-D864-B750-7411-66B9E313B7F5}"/>
              </a:ext>
            </a:extLst>
          </p:cNvPr>
          <p:cNvSpPr txBox="1"/>
          <p:nvPr/>
        </p:nvSpPr>
        <p:spPr>
          <a:xfrm>
            <a:off x="8318183" y="4422120"/>
            <a:ext cx="3561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HELLENISTIC PERIOD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35FB55-A78A-03FC-86E6-46DE7A08A1B9}"/>
              </a:ext>
            </a:extLst>
          </p:cNvPr>
          <p:cNvSpPr txBox="1"/>
          <p:nvPr/>
        </p:nvSpPr>
        <p:spPr>
          <a:xfrm>
            <a:off x="475723" y="2323468"/>
            <a:ext cx="3313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700-480 BCE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89EC89-D4F4-AD46-C528-CFD7FB308E29}"/>
              </a:ext>
            </a:extLst>
          </p:cNvPr>
          <p:cNvSpPr txBox="1"/>
          <p:nvPr/>
        </p:nvSpPr>
        <p:spPr>
          <a:xfrm>
            <a:off x="4265390" y="5549344"/>
            <a:ext cx="3313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480-323 BCE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0592F1-32C3-5CCA-355D-BFB7F7A564E0}"/>
              </a:ext>
            </a:extLst>
          </p:cNvPr>
          <p:cNvSpPr txBox="1"/>
          <p:nvPr/>
        </p:nvSpPr>
        <p:spPr>
          <a:xfrm>
            <a:off x="8402333" y="2444421"/>
            <a:ext cx="3313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323-31 BCE</a:t>
            </a:r>
          </a:p>
        </p:txBody>
      </p:sp>
    </p:spTree>
    <p:extLst>
      <p:ext uri="{BB962C8B-B14F-4D97-AF65-F5344CB8AC3E}">
        <p14:creationId xmlns:p14="http://schemas.microsoft.com/office/powerpoint/2010/main" val="3532805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C7069-4BFC-8AF8-3108-EDC56D467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0A085C5D-73ED-5FEC-E07C-5673DAE3C0B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3785AD3-9850-9F36-CBA9-F1796262BDB9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58A97F-BA2D-6028-D5F5-D9EB220EC256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22B705-E83A-794A-5297-BE394FD46974}"/>
              </a:ext>
            </a:extLst>
          </p:cNvPr>
          <p:cNvSpPr txBox="1"/>
          <p:nvPr/>
        </p:nvSpPr>
        <p:spPr>
          <a:xfrm>
            <a:off x="656525" y="1307957"/>
            <a:ext cx="10878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GREEK SCULPTURES’ </a:t>
            </a:r>
            <a:r>
              <a:rPr lang="en-PH" sz="44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PERIOD</a:t>
            </a:r>
            <a:r>
              <a:rPr lang="en-PH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2D6136-7799-3B72-0C1D-B0702B30AB6A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CBC680-0A7B-AED7-EAAF-D423BF34ED67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75E22A-DBD1-D433-59FD-CD62DDBB3790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2665F5-B727-5338-575C-58907B6C63F6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4428B8-4ED4-B19D-5CA7-0F5405BA9672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7F3E99-EEE0-546E-9A6A-141522BBE299}"/>
              </a:ext>
            </a:extLst>
          </p:cNvPr>
          <p:cNvSpPr txBox="1"/>
          <p:nvPr/>
        </p:nvSpPr>
        <p:spPr>
          <a:xfrm>
            <a:off x="328862" y="4422121"/>
            <a:ext cx="3313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ARCHAIC PERIOD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6BF036-49E3-CD87-2FE1-74D1122D8DCB}"/>
              </a:ext>
            </a:extLst>
          </p:cNvPr>
          <p:cNvCxnSpPr/>
          <p:nvPr/>
        </p:nvCxnSpPr>
        <p:spPr>
          <a:xfrm>
            <a:off x="0" y="4328160"/>
            <a:ext cx="12192000" cy="0"/>
          </a:xfrm>
          <a:prstGeom prst="line">
            <a:avLst/>
          </a:prstGeom>
          <a:ln w="57150">
            <a:solidFill>
              <a:srgbClr val="3F393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354BBA-A071-DE64-335E-5345029648C9}"/>
              </a:ext>
            </a:extLst>
          </p:cNvPr>
          <p:cNvCxnSpPr>
            <a:cxnSpLocks/>
          </p:cNvCxnSpPr>
          <p:nvPr/>
        </p:nvCxnSpPr>
        <p:spPr>
          <a:xfrm flipV="1">
            <a:off x="2113280" y="3106977"/>
            <a:ext cx="0" cy="1239520"/>
          </a:xfrm>
          <a:prstGeom prst="line">
            <a:avLst/>
          </a:prstGeom>
          <a:ln w="57150">
            <a:solidFill>
              <a:srgbClr val="3F393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BE7CF73-C4C3-27A5-4FF3-699F0BF65615}"/>
              </a:ext>
            </a:extLst>
          </p:cNvPr>
          <p:cNvSpPr txBox="1"/>
          <p:nvPr/>
        </p:nvSpPr>
        <p:spPr>
          <a:xfrm>
            <a:off x="4265390" y="2969799"/>
            <a:ext cx="3313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CLASSICAL PERIOD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C43233-6486-FBCE-A5BE-3F54F8A76811}"/>
              </a:ext>
            </a:extLst>
          </p:cNvPr>
          <p:cNvCxnSpPr>
            <a:cxnSpLocks/>
          </p:cNvCxnSpPr>
          <p:nvPr/>
        </p:nvCxnSpPr>
        <p:spPr>
          <a:xfrm flipV="1">
            <a:off x="5922362" y="4340725"/>
            <a:ext cx="0" cy="1239520"/>
          </a:xfrm>
          <a:prstGeom prst="line">
            <a:avLst/>
          </a:prstGeom>
          <a:ln w="57150">
            <a:solidFill>
              <a:srgbClr val="3F393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885BECC-F0D3-14BB-B1A5-F2921E23CB14}"/>
              </a:ext>
            </a:extLst>
          </p:cNvPr>
          <p:cNvCxnSpPr>
            <a:cxnSpLocks/>
          </p:cNvCxnSpPr>
          <p:nvPr/>
        </p:nvCxnSpPr>
        <p:spPr>
          <a:xfrm flipV="1">
            <a:off x="10099040" y="3106977"/>
            <a:ext cx="0" cy="1239520"/>
          </a:xfrm>
          <a:prstGeom prst="line">
            <a:avLst/>
          </a:prstGeom>
          <a:ln w="57150">
            <a:solidFill>
              <a:srgbClr val="3F393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68B2B24-7E8B-720D-11D8-A8AB9F142F45}"/>
              </a:ext>
            </a:extLst>
          </p:cNvPr>
          <p:cNvSpPr txBox="1"/>
          <p:nvPr/>
        </p:nvSpPr>
        <p:spPr>
          <a:xfrm>
            <a:off x="8318183" y="4422120"/>
            <a:ext cx="3561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HELLENISTIC PERIOD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05E50-2A49-E810-52BD-FDF09A1BBF2E}"/>
              </a:ext>
            </a:extLst>
          </p:cNvPr>
          <p:cNvSpPr txBox="1"/>
          <p:nvPr/>
        </p:nvSpPr>
        <p:spPr>
          <a:xfrm>
            <a:off x="475723" y="2323468"/>
            <a:ext cx="3313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700-480 BCE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3C34B2-85CE-33C5-96F9-5A1E5D592BE6}"/>
              </a:ext>
            </a:extLst>
          </p:cNvPr>
          <p:cNvSpPr txBox="1"/>
          <p:nvPr/>
        </p:nvSpPr>
        <p:spPr>
          <a:xfrm>
            <a:off x="4265390" y="5549344"/>
            <a:ext cx="3313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480-323 BCE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482B0F-DB1D-358D-D4E4-9B3510EB1873}"/>
              </a:ext>
            </a:extLst>
          </p:cNvPr>
          <p:cNvSpPr txBox="1"/>
          <p:nvPr/>
        </p:nvSpPr>
        <p:spPr>
          <a:xfrm>
            <a:off x="8402333" y="2444421"/>
            <a:ext cx="3313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323-31 BCE</a:t>
            </a:r>
          </a:p>
        </p:txBody>
      </p:sp>
    </p:spTree>
    <p:extLst>
      <p:ext uri="{BB962C8B-B14F-4D97-AF65-F5344CB8AC3E}">
        <p14:creationId xmlns:p14="http://schemas.microsoft.com/office/powerpoint/2010/main" val="254992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B8CF6-2621-9ADF-2412-A20ABC3D2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2F03D4A6-3584-EC4F-4A0A-B43C975179B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310591D-91A2-11CD-BD10-081F69618517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6DF9E2-F4E7-2A56-C23B-2C52E3C0EBBB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5FC79B-FA05-946D-4798-C25767EE2873}"/>
              </a:ext>
            </a:extLst>
          </p:cNvPr>
          <p:cNvSpPr txBox="1"/>
          <p:nvPr/>
        </p:nvSpPr>
        <p:spPr>
          <a:xfrm>
            <a:off x="656525" y="1307957"/>
            <a:ext cx="10878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GREEK SCULPTURES’ </a:t>
            </a:r>
            <a:r>
              <a:rPr lang="en-PH" sz="44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PERIOD</a:t>
            </a:r>
            <a:r>
              <a:rPr lang="en-PH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CE864E-438C-CF6F-8F78-1BB905DDEDBC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3F9FD3-C035-9F6C-B075-F3C28E35B3D0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A7EE02-F4AE-475B-5316-23EB5F3929D3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A89694-33E0-A21A-DD81-0B1216065EDC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7F3BBA-5B40-6479-0253-BAA0801D33BA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07F61A-4339-A780-EF1A-D303B5979B5A}"/>
              </a:ext>
            </a:extLst>
          </p:cNvPr>
          <p:cNvSpPr txBox="1"/>
          <p:nvPr/>
        </p:nvSpPr>
        <p:spPr>
          <a:xfrm>
            <a:off x="328862" y="4422121"/>
            <a:ext cx="3313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ARCHAIC PERIOD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1BD44A-6243-B8BF-FBCD-54DFBEAA695E}"/>
              </a:ext>
            </a:extLst>
          </p:cNvPr>
          <p:cNvCxnSpPr/>
          <p:nvPr/>
        </p:nvCxnSpPr>
        <p:spPr>
          <a:xfrm>
            <a:off x="0" y="4328160"/>
            <a:ext cx="12192000" cy="0"/>
          </a:xfrm>
          <a:prstGeom prst="line">
            <a:avLst/>
          </a:prstGeom>
          <a:ln w="57150">
            <a:solidFill>
              <a:srgbClr val="3F393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C6FFE76-2AD4-60D1-345B-231B6A719A53}"/>
              </a:ext>
            </a:extLst>
          </p:cNvPr>
          <p:cNvCxnSpPr>
            <a:cxnSpLocks/>
          </p:cNvCxnSpPr>
          <p:nvPr/>
        </p:nvCxnSpPr>
        <p:spPr>
          <a:xfrm flipV="1">
            <a:off x="2113280" y="3106977"/>
            <a:ext cx="0" cy="1239520"/>
          </a:xfrm>
          <a:prstGeom prst="line">
            <a:avLst/>
          </a:prstGeom>
          <a:ln w="57150">
            <a:solidFill>
              <a:srgbClr val="3F393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B71FBCD-5C88-2C04-F827-24A06F1F3A24}"/>
              </a:ext>
            </a:extLst>
          </p:cNvPr>
          <p:cNvSpPr txBox="1"/>
          <p:nvPr/>
        </p:nvSpPr>
        <p:spPr>
          <a:xfrm>
            <a:off x="4265390" y="2969799"/>
            <a:ext cx="3313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CLASSICAL PERIOD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D303D5C-3DB9-4C04-E3B2-8A79354A38E2}"/>
              </a:ext>
            </a:extLst>
          </p:cNvPr>
          <p:cNvCxnSpPr>
            <a:cxnSpLocks/>
          </p:cNvCxnSpPr>
          <p:nvPr/>
        </p:nvCxnSpPr>
        <p:spPr>
          <a:xfrm flipV="1">
            <a:off x="5922362" y="4340725"/>
            <a:ext cx="0" cy="1239520"/>
          </a:xfrm>
          <a:prstGeom prst="line">
            <a:avLst/>
          </a:prstGeom>
          <a:ln w="57150">
            <a:solidFill>
              <a:srgbClr val="3F393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6BA68BD-AA2E-2FDA-DBCD-4CEAA11DF673}"/>
              </a:ext>
            </a:extLst>
          </p:cNvPr>
          <p:cNvCxnSpPr>
            <a:cxnSpLocks/>
          </p:cNvCxnSpPr>
          <p:nvPr/>
        </p:nvCxnSpPr>
        <p:spPr>
          <a:xfrm flipV="1">
            <a:off x="10099040" y="3106977"/>
            <a:ext cx="0" cy="1239520"/>
          </a:xfrm>
          <a:prstGeom prst="line">
            <a:avLst/>
          </a:prstGeom>
          <a:ln w="57150">
            <a:solidFill>
              <a:srgbClr val="3F393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4B01D7B-198F-962E-E29E-031003CD1891}"/>
              </a:ext>
            </a:extLst>
          </p:cNvPr>
          <p:cNvSpPr txBox="1"/>
          <p:nvPr/>
        </p:nvSpPr>
        <p:spPr>
          <a:xfrm>
            <a:off x="8318183" y="4422120"/>
            <a:ext cx="3561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HELLENISTIC PERIOD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FCA5A6-1C46-950D-DE6E-D034DCC683A7}"/>
              </a:ext>
            </a:extLst>
          </p:cNvPr>
          <p:cNvSpPr txBox="1"/>
          <p:nvPr/>
        </p:nvSpPr>
        <p:spPr>
          <a:xfrm>
            <a:off x="475723" y="2323468"/>
            <a:ext cx="3313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700-480 BCE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635E31-B53A-5916-EEA9-BB619389CF5B}"/>
              </a:ext>
            </a:extLst>
          </p:cNvPr>
          <p:cNvSpPr txBox="1"/>
          <p:nvPr/>
        </p:nvSpPr>
        <p:spPr>
          <a:xfrm>
            <a:off x="4265390" y="5549344"/>
            <a:ext cx="3313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480-323 BCE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98BBA1-E7E3-5479-B2FC-878F3FF293B7}"/>
              </a:ext>
            </a:extLst>
          </p:cNvPr>
          <p:cNvSpPr txBox="1"/>
          <p:nvPr/>
        </p:nvSpPr>
        <p:spPr>
          <a:xfrm>
            <a:off x="8402333" y="2444421"/>
            <a:ext cx="3313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323-31 BCE</a:t>
            </a:r>
          </a:p>
        </p:txBody>
      </p:sp>
    </p:spTree>
    <p:extLst>
      <p:ext uri="{BB962C8B-B14F-4D97-AF65-F5344CB8AC3E}">
        <p14:creationId xmlns:p14="http://schemas.microsoft.com/office/powerpoint/2010/main" val="1468930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F5C81-7EBE-3B62-EE4C-94CCBB6AD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5EA22E35-88FD-7B42-1368-A1DBA0C65B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F772F6-E30E-8324-87F2-93BE4B845527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6D4A68-626E-7D9C-BC67-F6DBB61194FB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52707E-D7D9-8B0A-F00F-7FC7BB030A13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D1C1DA-1992-7AAD-C170-8BC6A7DC63DB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B95896-B515-FE86-7780-C2A4E6FCCF9A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AD9DC6-1502-889E-7351-74376BD3E51B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FA6B24-2937-2598-69D2-4447745786E8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A84C40-823E-AA67-F847-7A9B6335ABF0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pic>
        <p:nvPicPr>
          <p:cNvPr id="2" name="Picture 1" descr="Kouroi and Korai, an introduction (article) | Khan Academy">
            <a:extLst>
              <a:ext uri="{FF2B5EF4-FFF2-40B4-BE49-F238E27FC236}">
                <a16:creationId xmlns:a16="http://schemas.microsoft.com/office/drawing/2014/main" id="{BC473186-E4AB-6F80-A1FB-A5FC538BF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17" b="95753" l="9744" r="89744">
                        <a14:foregroundMark x1="24615" y1="4633" x2="31795" y2="67954"/>
                        <a14:foregroundMark x1="68205" y1="8494" x2="73846" y2="3475"/>
                        <a14:foregroundMark x1="36923" y1="26641" x2="40000" y2="45174"/>
                        <a14:foregroundMark x1="22051" y1="5019" x2="29231" y2="2317"/>
                        <a14:foregroundMark x1="29744" y1="88417" x2="30256" y2="92278"/>
                        <a14:foregroundMark x1="20000" y1="88803" x2="19487" y2="92664"/>
                        <a14:foregroundMark x1="67179" y1="94208" x2="71795" y2="95753"/>
                        <a14:foregroundMark x1="80000" y1="19691" x2="85128" y2="24710"/>
                        <a14:foregroundMark x1="71795" y1="2317" x2="71795" y2="2317"/>
                        <a14:foregroundMark x1="83590" y1="20849" x2="88205" y2="26255"/>
                        <a14:foregroundMark x1="85128" y1="20077" x2="87692" y2="23552"/>
                        <a14:foregroundMark x1="89231" y1="27027" x2="89744" y2="297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440" y="1251993"/>
            <a:ext cx="5717494" cy="75922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625064-6ECB-4B7B-26DB-63BE1BDCACE8}"/>
              </a:ext>
            </a:extLst>
          </p:cNvPr>
          <p:cNvSpPr txBox="1"/>
          <p:nvPr/>
        </p:nvSpPr>
        <p:spPr>
          <a:xfrm>
            <a:off x="1445306" y="2126178"/>
            <a:ext cx="39607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KOUROS AND KORE</a:t>
            </a:r>
          </a:p>
        </p:txBody>
      </p:sp>
      <p:pic>
        <p:nvPicPr>
          <p:cNvPr id="5" name="Picture 4" descr="Discobolus - Wikipedia">
            <a:extLst>
              <a:ext uri="{FF2B5EF4-FFF2-40B4-BE49-F238E27FC236}">
                <a16:creationId xmlns:a16="http://schemas.microsoft.com/office/drawing/2014/main" id="{2CF79444-9B23-9838-688F-4C81C405D5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09" b="92823" l="10000" r="90800">
                        <a14:foregroundMark x1="24400" y1="89713" x2="34000" y2="92584"/>
                        <a14:foregroundMark x1="34000" y1="92584" x2="51200" y2="93062"/>
                        <a14:foregroundMark x1="51200" y1="93062" x2="64800" y2="90909"/>
                        <a14:foregroundMark x1="90800" y1="25598" x2="90800" y2="255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322" y="7313197"/>
            <a:ext cx="5960367" cy="996840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49775F-6962-14E7-66C4-91156D3FD863}"/>
              </a:ext>
            </a:extLst>
          </p:cNvPr>
          <p:cNvSpPr txBox="1"/>
          <p:nvPr/>
        </p:nvSpPr>
        <p:spPr>
          <a:xfrm>
            <a:off x="-3092738" y="11551531"/>
            <a:ext cx="55115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DISCOBOLUS</a:t>
            </a:r>
          </a:p>
        </p:txBody>
      </p:sp>
    </p:spTree>
    <p:extLst>
      <p:ext uri="{BB962C8B-B14F-4D97-AF65-F5344CB8AC3E}">
        <p14:creationId xmlns:p14="http://schemas.microsoft.com/office/powerpoint/2010/main" val="3075839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57491-D8EF-3D6A-B106-8835F6089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A60B133B-C6DB-FD0B-E517-08E53D02241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E9AB60B-6779-6A65-B8FE-E425EECA4D3B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5FEA71-2D1A-FF5F-9CD7-DF486E23FF28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68CA37-28DF-8922-CDE1-39E4B7BFAF8F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15B249-53C9-6AD5-2906-02BF3FDC6C4C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D5E085-6CE3-2AC0-FBF8-4518E809DBFB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423D40-1DEE-B6F8-9432-6E1BECBEF74C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BF0C92-F80C-46FC-F026-4B4A68F06002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F69776-D89A-E1E9-3591-74019B2FA865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pic>
        <p:nvPicPr>
          <p:cNvPr id="4" name="Picture 3" descr="Discobolus - Wikipedia">
            <a:extLst>
              <a:ext uri="{FF2B5EF4-FFF2-40B4-BE49-F238E27FC236}">
                <a16:creationId xmlns:a16="http://schemas.microsoft.com/office/drawing/2014/main" id="{2BA6E9FE-3B15-92D7-B1F9-7D97B5468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9" b="92823" l="10000" r="90800">
                        <a14:foregroundMark x1="24400" y1="89713" x2="34000" y2="92584"/>
                        <a14:foregroundMark x1="34000" y1="92584" x2="51200" y2="93062"/>
                        <a14:foregroundMark x1="51200" y1="93062" x2="64800" y2="90909"/>
                        <a14:foregroundMark x1="90800" y1="25598" x2="90800" y2="255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276" y="312011"/>
            <a:ext cx="5960367" cy="996840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7B9660-F17D-AC56-CDE0-A4F563592CF2}"/>
              </a:ext>
            </a:extLst>
          </p:cNvPr>
          <p:cNvSpPr txBox="1"/>
          <p:nvPr/>
        </p:nvSpPr>
        <p:spPr>
          <a:xfrm>
            <a:off x="779000" y="3275257"/>
            <a:ext cx="55115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DISCOBOLUS</a:t>
            </a:r>
          </a:p>
        </p:txBody>
      </p:sp>
      <p:pic>
        <p:nvPicPr>
          <p:cNvPr id="6" name="Picture 5" descr="Doryphoros | Museum of Classical Archaeology Databases">
            <a:extLst>
              <a:ext uri="{FF2B5EF4-FFF2-40B4-BE49-F238E27FC236}">
                <a16:creationId xmlns:a16="http://schemas.microsoft.com/office/drawing/2014/main" id="{FCC65657-D484-619A-D980-F72A3D92BC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731" b="98710" l="9091" r="88933">
                        <a14:foregroundMark x1="53360" y1="5161" x2="50988" y2="9677"/>
                        <a14:foregroundMark x1="42292" y1="82581" x2="37154" y2="87742"/>
                        <a14:foregroundMark x1="37154" y1="87742" x2="41107" y2="95914"/>
                        <a14:foregroundMark x1="41107" y1="95914" x2="63636" y2="95054"/>
                        <a14:foregroundMark x1="63636" y1="95054" x2="67194" y2="93548"/>
                        <a14:foregroundMark x1="54545" y1="96129" x2="29249" y2="987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017" y="7690338"/>
            <a:ext cx="5085712" cy="93448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3F2C46-C78B-160A-7AE9-E56EB4F523CD}"/>
              </a:ext>
            </a:extLst>
          </p:cNvPr>
          <p:cNvSpPr txBox="1"/>
          <p:nvPr/>
        </p:nvSpPr>
        <p:spPr>
          <a:xfrm>
            <a:off x="-2113841" y="10787100"/>
            <a:ext cx="57856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DORYPHOROS</a:t>
            </a:r>
          </a:p>
        </p:txBody>
      </p:sp>
      <p:pic>
        <p:nvPicPr>
          <p:cNvPr id="9" name="Picture 8" descr="Kouroi and Korai, an introduction (article) | Khan Academy">
            <a:extLst>
              <a:ext uri="{FF2B5EF4-FFF2-40B4-BE49-F238E27FC236}">
                <a16:creationId xmlns:a16="http://schemas.microsoft.com/office/drawing/2014/main" id="{8952D632-9DF5-56D4-B092-A0F6E501CD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317" b="95753" l="9744" r="89744">
                        <a14:foregroundMark x1="24615" y1="4633" x2="31795" y2="67954"/>
                        <a14:foregroundMark x1="68205" y1="8494" x2="73846" y2="3475"/>
                        <a14:foregroundMark x1="36923" y1="26641" x2="40000" y2="45174"/>
                        <a14:foregroundMark x1="22051" y1="5019" x2="29231" y2="2317"/>
                        <a14:foregroundMark x1="29744" y1="88417" x2="30256" y2="92278"/>
                        <a14:foregroundMark x1="20000" y1="88803" x2="19487" y2="92664"/>
                        <a14:foregroundMark x1="67179" y1="94208" x2="71795" y2="95753"/>
                        <a14:foregroundMark x1="80000" y1="19691" x2="85128" y2="24710"/>
                        <a14:foregroundMark x1="71795" y1="2317" x2="71795" y2="2317"/>
                        <a14:foregroundMark x1="83590" y1="20849" x2="88205" y2="26255"/>
                        <a14:foregroundMark x1="85128" y1="20077" x2="87692" y2="23552"/>
                        <a14:foregroundMark x1="89231" y1="27027" x2="89744" y2="297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15452" y="1646508"/>
            <a:ext cx="5717494" cy="759221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C27521-9537-D66B-D4C0-E391311879B7}"/>
              </a:ext>
            </a:extLst>
          </p:cNvPr>
          <p:cNvSpPr txBox="1"/>
          <p:nvPr/>
        </p:nvSpPr>
        <p:spPr>
          <a:xfrm>
            <a:off x="-11149586" y="2520693"/>
            <a:ext cx="39607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KOUROS AND KORE</a:t>
            </a:r>
          </a:p>
        </p:txBody>
      </p:sp>
    </p:spTree>
    <p:extLst>
      <p:ext uri="{BB962C8B-B14F-4D97-AF65-F5344CB8AC3E}">
        <p14:creationId xmlns:p14="http://schemas.microsoft.com/office/powerpoint/2010/main" val="4042242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78AEA-A091-D202-CF51-1A694109B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44898ABC-60D2-AF05-9B62-7493E9BF65F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AD14B3-34C8-80A9-90DE-8F5E480640D0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5347A3-7F9E-4CBA-D614-3AFCBD190BE8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F23427-F37A-7110-9A8C-C72B3373C172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29844B-70DE-EC8F-B7A3-2133E70FFAE2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5D5420-BA1C-341A-FB8D-C391BA2B9C11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863515-D2CC-0D34-148C-6DA0BF4DB08D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BDE2CA-56EA-A0DC-1B77-C74E0A656046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6F5CCF-51DF-1AFF-02F1-A30BA9AAEC65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pic>
        <p:nvPicPr>
          <p:cNvPr id="4" name="Picture 3" descr="Discobolus - Wikipedia">
            <a:extLst>
              <a:ext uri="{FF2B5EF4-FFF2-40B4-BE49-F238E27FC236}">
                <a16:creationId xmlns:a16="http://schemas.microsoft.com/office/drawing/2014/main" id="{85E6600E-26BA-A2FB-F065-B0EE3FA08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9" b="92823" l="10000" r="90800">
                        <a14:foregroundMark x1="24400" y1="89713" x2="34000" y2="92584"/>
                        <a14:foregroundMark x1="34000" y1="92584" x2="51200" y2="93062"/>
                        <a14:foregroundMark x1="51200" y1="93062" x2="64800" y2="90909"/>
                        <a14:foregroundMark x1="90800" y1="25598" x2="90800" y2="255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77724" y="270912"/>
            <a:ext cx="5960367" cy="996840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F028CD-9194-FE9D-2590-24BEB4A3D30C}"/>
              </a:ext>
            </a:extLst>
          </p:cNvPr>
          <p:cNvSpPr txBox="1"/>
          <p:nvPr/>
        </p:nvSpPr>
        <p:spPr>
          <a:xfrm>
            <a:off x="-12936000" y="3234158"/>
            <a:ext cx="55115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DISCOBOLUS</a:t>
            </a:r>
          </a:p>
        </p:txBody>
      </p:sp>
      <p:pic>
        <p:nvPicPr>
          <p:cNvPr id="6" name="Picture 5" descr="Doryphoros | Museum of Classical Archaeology Databases">
            <a:extLst>
              <a:ext uri="{FF2B5EF4-FFF2-40B4-BE49-F238E27FC236}">
                <a16:creationId xmlns:a16="http://schemas.microsoft.com/office/drawing/2014/main" id="{E74F9119-20DF-BD91-644A-5D34F8E1D1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731" b="98710" l="9091" r="88933">
                        <a14:foregroundMark x1="53360" y1="5161" x2="50988" y2="9677"/>
                        <a14:foregroundMark x1="42292" y1="82581" x2="37154" y2="87742"/>
                        <a14:foregroundMark x1="37154" y1="87742" x2="41107" y2="95914"/>
                        <a14:foregroundMark x1="41107" y1="95914" x2="63636" y2="95054"/>
                        <a14:foregroundMark x1="63636" y1="95054" x2="67194" y2="93548"/>
                        <a14:foregroundMark x1="54545" y1="96129" x2="29249" y2="987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233" y="1070531"/>
            <a:ext cx="5085712" cy="93448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B88F2A-29C2-548B-BC1A-70986D26938D}"/>
              </a:ext>
            </a:extLst>
          </p:cNvPr>
          <p:cNvSpPr txBox="1"/>
          <p:nvPr/>
        </p:nvSpPr>
        <p:spPr>
          <a:xfrm>
            <a:off x="1249153" y="3275257"/>
            <a:ext cx="57856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DORYPHOROS</a:t>
            </a:r>
          </a:p>
        </p:txBody>
      </p:sp>
    </p:spTree>
    <p:extLst>
      <p:ext uri="{BB962C8B-B14F-4D97-AF65-F5344CB8AC3E}">
        <p14:creationId xmlns:p14="http://schemas.microsoft.com/office/powerpoint/2010/main" val="4132192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0B910-DF74-BAF2-DF66-58F447E5B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837A2674-2D7A-5897-3A2B-C0586611E5D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2883846-509E-6AB0-9722-071FCCB013A9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5C83B1-D54E-9666-91D0-8CC32CE7638C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007FF5-9520-B8CF-BB4C-B24A6B263C67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0159E2-02F8-E4D7-97FA-CAE4039A948F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DB4643-8C65-49B9-DD6B-9D4C8EA55E93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62C266-3740-4354-6F10-B402B1A53FAE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BF0F83-B522-02AD-93B0-59116A5BBC6A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BCC582-548B-710D-67A3-AD0062ADE82E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pic>
        <p:nvPicPr>
          <p:cNvPr id="4" name="Picture 3" descr="Discobolus - Wikipedia">
            <a:extLst>
              <a:ext uri="{FF2B5EF4-FFF2-40B4-BE49-F238E27FC236}">
                <a16:creationId xmlns:a16="http://schemas.microsoft.com/office/drawing/2014/main" id="{B2C8D0A7-844D-42F5-0C0D-79869EB24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9" b="92823" l="10000" r="90800">
                        <a14:foregroundMark x1="24400" y1="89713" x2="34000" y2="92584"/>
                        <a14:foregroundMark x1="34000" y1="92584" x2="51200" y2="93062"/>
                        <a14:foregroundMark x1="51200" y1="93062" x2="64800" y2="90909"/>
                        <a14:foregroundMark x1="90800" y1="25598" x2="90800" y2="255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77724" y="270912"/>
            <a:ext cx="5960367" cy="996840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BE0AE3-811B-473B-FA03-A9B75AD0245D}"/>
              </a:ext>
            </a:extLst>
          </p:cNvPr>
          <p:cNvSpPr txBox="1"/>
          <p:nvPr/>
        </p:nvSpPr>
        <p:spPr>
          <a:xfrm>
            <a:off x="-12936000" y="3234158"/>
            <a:ext cx="55115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DISCOBOLUS</a:t>
            </a:r>
          </a:p>
        </p:txBody>
      </p:sp>
      <p:pic>
        <p:nvPicPr>
          <p:cNvPr id="6" name="Picture 5" descr="Doryphoros | Museum of Classical Archaeology Databases">
            <a:extLst>
              <a:ext uri="{FF2B5EF4-FFF2-40B4-BE49-F238E27FC236}">
                <a16:creationId xmlns:a16="http://schemas.microsoft.com/office/drawing/2014/main" id="{0B34CF43-54EB-E34C-0D08-071AB5365C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731" b="98710" l="9091" r="88933">
                        <a14:foregroundMark x1="53360" y1="5161" x2="50988" y2="9677"/>
                        <a14:foregroundMark x1="42292" y1="82581" x2="37154" y2="87742"/>
                        <a14:foregroundMark x1="37154" y1="87742" x2="41107" y2="95914"/>
                        <a14:foregroundMark x1="41107" y1="95914" x2="63636" y2="95054"/>
                        <a14:foregroundMark x1="63636" y1="95054" x2="67194" y2="93548"/>
                        <a14:foregroundMark x1="54545" y1="96129" x2="29249" y2="987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13163" y="609466"/>
            <a:ext cx="5085712" cy="93448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3BA862-2197-E8F8-7600-0D5B97AD9B63}"/>
              </a:ext>
            </a:extLst>
          </p:cNvPr>
          <p:cNvSpPr txBox="1"/>
          <p:nvPr/>
        </p:nvSpPr>
        <p:spPr>
          <a:xfrm>
            <a:off x="-11433243" y="2814192"/>
            <a:ext cx="57856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DORYPHOROS</a:t>
            </a:r>
          </a:p>
        </p:txBody>
      </p:sp>
      <p:pic>
        <p:nvPicPr>
          <p:cNvPr id="2" name="Picture 1" descr="Phidias | Biography, Works, &amp; Facts | Britannica">
            <a:extLst>
              <a:ext uri="{FF2B5EF4-FFF2-40B4-BE49-F238E27FC236}">
                <a16:creationId xmlns:a16="http://schemas.microsoft.com/office/drawing/2014/main" id="{80F3D9DE-974C-DB2D-5FEA-D1D4CFE2B29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276" y="1461819"/>
            <a:ext cx="6185461" cy="465267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704509-1C79-F2A9-EFD0-42C6A9224926}"/>
              </a:ext>
            </a:extLst>
          </p:cNvPr>
          <p:cNvSpPr txBox="1"/>
          <p:nvPr/>
        </p:nvSpPr>
        <p:spPr>
          <a:xfrm>
            <a:off x="364121" y="2767426"/>
            <a:ext cx="55115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PARTHENON SCULPTURES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FDB338-46B2-7A03-01CB-ACED55612FD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56" b="89898" l="9670" r="89890">
                        <a14:foregroundMark x1="27033" y1="17862" x2="27033" y2="17862"/>
                        <a14:foregroundMark x1="49670" y1="46413" x2="55385" y2="48023"/>
                        <a14:foregroundMark x1="26813" y1="21816" x2="26813" y2="21816"/>
                        <a14:foregroundMark x1="9670" y1="48463" x2="9670" y2="48463"/>
                        <a14:foregroundMark x1="79780" y1="27526" x2="79780" y2="27526"/>
                        <a14:foregroundMark x1="79780" y1="29136" x2="79780" y2="29136"/>
                        <a14:foregroundMark x1="80659" y1="27818" x2="80659" y2="27818"/>
                        <a14:foregroundMark x1="81758" y1="28111" x2="81758" y2="27818"/>
                        <a14:foregroundMark x1="82418" y1="27965" x2="82418" y2="27965"/>
                        <a14:foregroundMark x1="68571" y1="47877" x2="68571" y2="47877"/>
                        <a14:foregroundMark x1="69451" y1="48609" x2="72527" y2="51830"/>
                        <a14:foregroundMark x1="72967" y1="52123" x2="74725" y2="53587"/>
                        <a14:foregroundMark x1="74725" y1="53294" x2="76923" y2="54612"/>
                        <a14:foregroundMark x1="32747" y1="19766" x2="33626" y2="20059"/>
                        <a14:foregroundMark x1="83956" y1="27965" x2="83956" y2="279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013" y="6114493"/>
            <a:ext cx="5831269" cy="87469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71BAB1-B3BD-05F5-8C19-CE5230DA1C18}"/>
              </a:ext>
            </a:extLst>
          </p:cNvPr>
          <p:cNvSpPr txBox="1"/>
          <p:nvPr/>
        </p:nvSpPr>
        <p:spPr>
          <a:xfrm>
            <a:off x="83790" y="9177486"/>
            <a:ext cx="55115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DURANTE </a:t>
            </a:r>
          </a:p>
          <a:p>
            <a:r>
              <a:rPr lang="en-PH" sz="6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GULAPA</a:t>
            </a:r>
          </a:p>
        </p:txBody>
      </p:sp>
    </p:spTree>
    <p:extLst>
      <p:ext uri="{BB962C8B-B14F-4D97-AF65-F5344CB8AC3E}">
        <p14:creationId xmlns:p14="http://schemas.microsoft.com/office/powerpoint/2010/main" val="1041343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19941-5938-914D-D115-E5E6AE2D8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ABBA51CC-47EB-F128-28CB-CE4316090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71439D2-3B27-B810-D229-E4AD8F1FE3EA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5A9C5B-81EB-9BFB-D873-CF06532F590C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C41BE-C942-EECB-B764-BF3CFC81F893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22FA52-1C10-990C-100B-C6EF1AD24458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577621-6ECF-5AA6-667C-400885E11BBE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B74285-3289-0E1F-8039-4D20479C0FDA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9034D3-FC9F-EC9A-4136-E862EC8633A4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E89CEB-277B-C2B3-44F4-8EF77C02752D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pic>
        <p:nvPicPr>
          <p:cNvPr id="4" name="Picture 3" descr="Discobolus - Wikipedia">
            <a:extLst>
              <a:ext uri="{FF2B5EF4-FFF2-40B4-BE49-F238E27FC236}">
                <a16:creationId xmlns:a16="http://schemas.microsoft.com/office/drawing/2014/main" id="{61B97500-C0AF-8C10-C1EB-523C1FB19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9" b="92823" l="10000" r="90800">
                        <a14:foregroundMark x1="24400" y1="89713" x2="34000" y2="92584"/>
                        <a14:foregroundMark x1="34000" y1="92584" x2="51200" y2="93062"/>
                        <a14:foregroundMark x1="51200" y1="93062" x2="64800" y2="90909"/>
                        <a14:foregroundMark x1="90800" y1="25598" x2="90800" y2="255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77724" y="270912"/>
            <a:ext cx="5960367" cy="996840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507F70-7227-D5CD-A513-5182C014E05C}"/>
              </a:ext>
            </a:extLst>
          </p:cNvPr>
          <p:cNvSpPr txBox="1"/>
          <p:nvPr/>
        </p:nvSpPr>
        <p:spPr>
          <a:xfrm>
            <a:off x="-12936000" y="3234158"/>
            <a:ext cx="55115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DISCOBOLUS</a:t>
            </a:r>
          </a:p>
        </p:txBody>
      </p:sp>
      <p:pic>
        <p:nvPicPr>
          <p:cNvPr id="6" name="Picture 5" descr="Doryphoros | Museum of Classical Archaeology Databases">
            <a:extLst>
              <a:ext uri="{FF2B5EF4-FFF2-40B4-BE49-F238E27FC236}">
                <a16:creationId xmlns:a16="http://schemas.microsoft.com/office/drawing/2014/main" id="{3A49B4BC-D2DC-2A87-67D3-4148869DA3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731" b="98710" l="9091" r="88933">
                        <a14:foregroundMark x1="53360" y1="5161" x2="50988" y2="9677"/>
                        <a14:foregroundMark x1="42292" y1="82581" x2="37154" y2="87742"/>
                        <a14:foregroundMark x1="37154" y1="87742" x2="41107" y2="95914"/>
                        <a14:foregroundMark x1="41107" y1="95914" x2="63636" y2="95054"/>
                        <a14:foregroundMark x1="63636" y1="95054" x2="67194" y2="93548"/>
                        <a14:foregroundMark x1="54545" y1="96129" x2="29249" y2="987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13163" y="609466"/>
            <a:ext cx="5085712" cy="93448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C9C342-0F5D-6EF7-B2E1-EE183A415817}"/>
              </a:ext>
            </a:extLst>
          </p:cNvPr>
          <p:cNvSpPr txBox="1"/>
          <p:nvPr/>
        </p:nvSpPr>
        <p:spPr>
          <a:xfrm>
            <a:off x="-11433243" y="2814192"/>
            <a:ext cx="57856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DORYPHOROS</a:t>
            </a:r>
          </a:p>
        </p:txBody>
      </p:sp>
      <p:pic>
        <p:nvPicPr>
          <p:cNvPr id="2" name="Picture 1" descr="Phidias | Biography, Works, &amp; Facts | Britannica">
            <a:extLst>
              <a:ext uri="{FF2B5EF4-FFF2-40B4-BE49-F238E27FC236}">
                <a16:creationId xmlns:a16="http://schemas.microsoft.com/office/drawing/2014/main" id="{F27E787F-5EE6-C8AD-9720-BCC5B9F8CB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77724" y="1461819"/>
            <a:ext cx="6185461" cy="465267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49B387-02A5-A6AD-B899-71819FBE16FE}"/>
              </a:ext>
            </a:extLst>
          </p:cNvPr>
          <p:cNvSpPr txBox="1"/>
          <p:nvPr/>
        </p:nvSpPr>
        <p:spPr>
          <a:xfrm>
            <a:off x="-13350879" y="2767426"/>
            <a:ext cx="55115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PARTHENON SCULPTURES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790BB0-48B3-2793-D980-7FEF13FC420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56" b="89898" l="9670" r="89890">
                        <a14:foregroundMark x1="27033" y1="17862" x2="27033" y2="17862"/>
                        <a14:foregroundMark x1="49670" y1="46413" x2="55385" y2="48023"/>
                        <a14:foregroundMark x1="26813" y1="21816" x2="26813" y2="21816"/>
                        <a14:foregroundMark x1="9670" y1="48463" x2="9670" y2="48463"/>
                        <a14:foregroundMark x1="79780" y1="27526" x2="79780" y2="27526"/>
                        <a14:foregroundMark x1="79780" y1="29136" x2="79780" y2="29136"/>
                        <a14:foregroundMark x1="80659" y1="27818" x2="80659" y2="27818"/>
                        <a14:foregroundMark x1="81758" y1="28111" x2="81758" y2="27818"/>
                        <a14:foregroundMark x1="82418" y1="27965" x2="82418" y2="27965"/>
                        <a14:foregroundMark x1="68571" y1="47877" x2="68571" y2="47877"/>
                        <a14:foregroundMark x1="69451" y1="48609" x2="72527" y2="51830"/>
                        <a14:foregroundMark x1="72967" y1="52123" x2="74725" y2="53587"/>
                        <a14:foregroundMark x1="74725" y1="53294" x2="76923" y2="54612"/>
                        <a14:foregroundMark x1="32747" y1="19766" x2="33626" y2="20059"/>
                        <a14:foregroundMark x1="83956" y1="27965" x2="83956" y2="279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835" y="-247101"/>
            <a:ext cx="5559051" cy="83385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8E1FD4-EF40-CB95-AF2B-D1FDA72CACA5}"/>
              </a:ext>
            </a:extLst>
          </p:cNvPr>
          <p:cNvSpPr txBox="1"/>
          <p:nvPr/>
        </p:nvSpPr>
        <p:spPr>
          <a:xfrm>
            <a:off x="1063256" y="2726327"/>
            <a:ext cx="55115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DURANTE </a:t>
            </a:r>
          </a:p>
          <a:p>
            <a:r>
              <a:rPr lang="en-PH" sz="6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GULAPA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0125E6-108F-E312-1985-EF08D1547F25}"/>
              </a:ext>
            </a:extLst>
          </p:cNvPr>
          <p:cNvSpPr txBox="1"/>
          <p:nvPr/>
        </p:nvSpPr>
        <p:spPr>
          <a:xfrm>
            <a:off x="1845434" y="11780637"/>
            <a:ext cx="55115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VENUS DE MILO</a:t>
            </a:r>
          </a:p>
        </p:txBody>
      </p:sp>
      <p:pic>
        <p:nvPicPr>
          <p:cNvPr id="12" name="Picture 11" descr="Venus de Milo: That Girl | The Art Minute">
            <a:extLst>
              <a:ext uri="{FF2B5EF4-FFF2-40B4-BE49-F238E27FC236}">
                <a16:creationId xmlns:a16="http://schemas.microsoft.com/office/drawing/2014/main" id="{509D32B9-CB9D-BC4E-2B17-70776326D83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026" b="97658" l="10000" r="90000">
                        <a14:foregroundMark x1="48125" y1="7026" x2="44063" y2="7026"/>
                        <a14:foregroundMark x1="39375" y1="89461" x2="56563" y2="94379"/>
                        <a14:foregroundMark x1="56563" y1="94379" x2="57500" y2="88993"/>
                        <a14:foregroundMark x1="31875" y1="95550" x2="47813" y2="96487"/>
                        <a14:foregroundMark x1="47813" y1="96487" x2="66563" y2="94614"/>
                        <a14:foregroundMark x1="66563" y1="94614" x2="44688" y2="93911"/>
                        <a14:foregroundMark x1="27500" y1="96253" x2="70313" y2="976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362" y="8091476"/>
            <a:ext cx="5559051" cy="74120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5178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18971-C558-52A5-1828-725889D8C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DAAD3A59-08A3-1619-CF09-1B85757824B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183DCAD-8923-24DF-3115-B79FAF0F9643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745AA3-9742-A251-52EC-B0D2DC67133B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A0231F-BBCB-C6F4-50A7-B9BF60567FCA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50831B-1077-0CCA-2B7E-03BE4C8AE249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1F0B4E-0F51-33C4-D925-F26ABDEA4B77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03C049-929B-55F3-35A2-9227230793B7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8086D-32EF-91D2-6E42-A2490F692A27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828DC8-3648-AE2B-D52C-70B67EE9BBBE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pic>
        <p:nvPicPr>
          <p:cNvPr id="4" name="Picture 3" descr="Discobolus - Wikipedia">
            <a:extLst>
              <a:ext uri="{FF2B5EF4-FFF2-40B4-BE49-F238E27FC236}">
                <a16:creationId xmlns:a16="http://schemas.microsoft.com/office/drawing/2014/main" id="{5F7BEAB7-24C7-3F77-B956-21B445A15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9" b="92823" l="10000" r="90800">
                        <a14:foregroundMark x1="24400" y1="89713" x2="34000" y2="92584"/>
                        <a14:foregroundMark x1="34000" y1="92584" x2="51200" y2="93062"/>
                        <a14:foregroundMark x1="51200" y1="93062" x2="64800" y2="90909"/>
                        <a14:foregroundMark x1="90800" y1="25598" x2="90800" y2="255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77724" y="270912"/>
            <a:ext cx="5960367" cy="996840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37DFFD-C0CF-92EA-FFC9-DD747B35F87E}"/>
              </a:ext>
            </a:extLst>
          </p:cNvPr>
          <p:cNvSpPr txBox="1"/>
          <p:nvPr/>
        </p:nvSpPr>
        <p:spPr>
          <a:xfrm>
            <a:off x="-12936000" y="3234158"/>
            <a:ext cx="55115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DISCOBOLUS</a:t>
            </a:r>
          </a:p>
        </p:txBody>
      </p:sp>
      <p:pic>
        <p:nvPicPr>
          <p:cNvPr id="6" name="Picture 5" descr="Doryphoros | Museum of Classical Archaeology Databases">
            <a:extLst>
              <a:ext uri="{FF2B5EF4-FFF2-40B4-BE49-F238E27FC236}">
                <a16:creationId xmlns:a16="http://schemas.microsoft.com/office/drawing/2014/main" id="{D0414CDF-2018-B2C6-0BA1-A77F3746B5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731" b="98710" l="9091" r="88933">
                        <a14:foregroundMark x1="53360" y1="5161" x2="50988" y2="9677"/>
                        <a14:foregroundMark x1="42292" y1="82581" x2="37154" y2="87742"/>
                        <a14:foregroundMark x1="37154" y1="87742" x2="41107" y2="95914"/>
                        <a14:foregroundMark x1="41107" y1="95914" x2="63636" y2="95054"/>
                        <a14:foregroundMark x1="63636" y1="95054" x2="67194" y2="93548"/>
                        <a14:foregroundMark x1="54545" y1="96129" x2="29249" y2="987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13163" y="609466"/>
            <a:ext cx="5085712" cy="93448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70F366-A9C3-4FFC-19FB-EAC5689952F5}"/>
              </a:ext>
            </a:extLst>
          </p:cNvPr>
          <p:cNvSpPr txBox="1"/>
          <p:nvPr/>
        </p:nvSpPr>
        <p:spPr>
          <a:xfrm>
            <a:off x="-11433243" y="2814192"/>
            <a:ext cx="57856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DORYPHOROS</a:t>
            </a:r>
          </a:p>
        </p:txBody>
      </p:sp>
      <p:pic>
        <p:nvPicPr>
          <p:cNvPr id="2" name="Picture 1" descr="Phidias | Biography, Works, &amp; Facts | Britannica">
            <a:extLst>
              <a:ext uri="{FF2B5EF4-FFF2-40B4-BE49-F238E27FC236}">
                <a16:creationId xmlns:a16="http://schemas.microsoft.com/office/drawing/2014/main" id="{C3F754AD-BC2E-EA20-2F3A-CA14A28EF98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77724" y="1461819"/>
            <a:ext cx="6185461" cy="465267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452374-FFB9-244B-AE21-23AABB7DAA6C}"/>
              </a:ext>
            </a:extLst>
          </p:cNvPr>
          <p:cNvSpPr txBox="1"/>
          <p:nvPr/>
        </p:nvSpPr>
        <p:spPr>
          <a:xfrm>
            <a:off x="1463225" y="2688711"/>
            <a:ext cx="55115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VENUS DE MILO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C19B6A-0B9E-C91F-FEFA-E1CB9C5DF11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56" b="89898" l="9670" r="89890">
                        <a14:foregroundMark x1="27033" y1="17862" x2="27033" y2="17862"/>
                        <a14:foregroundMark x1="49670" y1="46413" x2="55385" y2="48023"/>
                        <a14:foregroundMark x1="26813" y1="21816" x2="26813" y2="21816"/>
                        <a14:foregroundMark x1="9670" y1="48463" x2="9670" y2="48463"/>
                        <a14:foregroundMark x1="79780" y1="27526" x2="79780" y2="27526"/>
                        <a14:foregroundMark x1="79780" y1="29136" x2="79780" y2="29136"/>
                        <a14:foregroundMark x1="80659" y1="27818" x2="80659" y2="27818"/>
                        <a14:foregroundMark x1="81758" y1="28111" x2="81758" y2="27818"/>
                        <a14:foregroundMark x1="82418" y1="27965" x2="82418" y2="27965"/>
                        <a14:foregroundMark x1="68571" y1="47877" x2="68571" y2="47877"/>
                        <a14:foregroundMark x1="69451" y1="48609" x2="72527" y2="51830"/>
                        <a14:foregroundMark x1="72967" y1="52123" x2="74725" y2="53587"/>
                        <a14:foregroundMark x1="74725" y1="53294" x2="76923" y2="54612"/>
                        <a14:foregroundMark x1="32747" y1="19766" x2="33626" y2="20059"/>
                        <a14:foregroundMark x1="83956" y1="27965" x2="83956" y2="279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82738" y="-1480577"/>
            <a:ext cx="5559051" cy="83385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6DB547-F7F8-F319-63F3-E206927C0228}"/>
              </a:ext>
            </a:extLst>
          </p:cNvPr>
          <p:cNvSpPr txBox="1"/>
          <p:nvPr/>
        </p:nvSpPr>
        <p:spPr>
          <a:xfrm>
            <a:off x="-11748987" y="6148816"/>
            <a:ext cx="55115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DURANTE </a:t>
            </a:r>
          </a:p>
          <a:p>
            <a:r>
              <a:rPr lang="en-PH" sz="6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GULAPA</a:t>
            </a:r>
          </a:p>
        </p:txBody>
      </p:sp>
      <p:pic>
        <p:nvPicPr>
          <p:cNvPr id="11" name="Picture 10" descr="Venus de Milo: That Girl | The Art Minute">
            <a:extLst>
              <a:ext uri="{FF2B5EF4-FFF2-40B4-BE49-F238E27FC236}">
                <a16:creationId xmlns:a16="http://schemas.microsoft.com/office/drawing/2014/main" id="{D8719AA9-D076-2555-3C7D-B196CEE232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026" b="97658" l="10000" r="90000">
                        <a14:foregroundMark x1="48125" y1="7026" x2="44063" y2="7026"/>
                        <a14:foregroundMark x1="39375" y1="89461" x2="56563" y2="94379"/>
                        <a14:foregroundMark x1="56563" y1="94379" x2="57500" y2="88993"/>
                        <a14:foregroundMark x1="31875" y1="95550" x2="47813" y2="96487"/>
                        <a14:foregroundMark x1="47813" y1="96487" x2="66563" y2="94614"/>
                        <a14:foregroundMark x1="66563" y1="94614" x2="44688" y2="93911"/>
                        <a14:foregroundMark x1="27500" y1="96253" x2="70313" y2="976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079" y="702406"/>
            <a:ext cx="7877067" cy="1050275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D599AE-836D-4841-4E59-9D65FF338724}"/>
              </a:ext>
            </a:extLst>
          </p:cNvPr>
          <p:cNvSpPr txBox="1"/>
          <p:nvPr/>
        </p:nvSpPr>
        <p:spPr>
          <a:xfrm>
            <a:off x="428332" y="11644915"/>
            <a:ext cx="55115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LAOCOÖN AND HIS SONS </a:t>
            </a:r>
          </a:p>
        </p:txBody>
      </p:sp>
      <p:pic>
        <p:nvPicPr>
          <p:cNvPr id="13" name="Picture 12" descr="Smarthistory – Athanadoros, Hagesandros, and Polydoros of Rhodes, Laocoön  and his Sons">
            <a:extLst>
              <a:ext uri="{FF2B5EF4-FFF2-40B4-BE49-F238E27FC236}">
                <a16:creationId xmlns:a16="http://schemas.microsoft.com/office/drawing/2014/main" id="{B62E6C46-E79A-866C-7B5A-C63FDDF0C62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084" b="98802" l="9695" r="89767">
                        <a14:foregroundMark x1="48115" y1="11078" x2="46320" y2="8084"/>
                        <a14:foregroundMark x1="50628" y1="88024" x2="44524" y2="94910"/>
                        <a14:foregroundMark x1="44524" y1="94910" x2="34470" y2="92515"/>
                        <a14:foregroundMark x1="68043" y1="95808" x2="69479" y2="95808"/>
                        <a14:foregroundMark x1="62298" y1="96407" x2="62298" y2="96407"/>
                        <a14:foregroundMark x1="59425" y1="97305" x2="64093" y2="98204"/>
                        <a14:foregroundMark x1="64093" y1="98204" x2="69838" y2="97305"/>
                        <a14:foregroundMark x1="71095" y1="97305" x2="72531" y2="98204"/>
                        <a14:foregroundMark x1="72711" y1="98204" x2="72890" y2="98802"/>
                        <a14:foregroundMark x1="38959" y1="32934" x2="39677" y2="37126"/>
                        <a14:foregroundMark x1="39677" y1="37425" x2="39677" y2="39521"/>
                        <a14:foregroundMark x1="36086" y1="24551" x2="36086" y2="24551"/>
                        <a14:foregroundMark x1="38061" y1="11078" x2="38061" y2="11078"/>
                        <a14:foregroundMark x1="36445" y1="25150" x2="36445" y2="25150"/>
                        <a14:backgroundMark x1="60144" y1="56886" x2="60144" y2="56886"/>
                        <a14:backgroundMark x1="60144" y1="57186" x2="60144" y2="57186"/>
                        <a14:backgroundMark x1="60323" y1="56287" x2="60144" y2="57485"/>
                        <a14:backgroundMark x1="62478" y1="84431" x2="63016" y2="87425"/>
                        <a14:backgroundMark x1="66427" y1="75449" x2="66427" y2="76647"/>
                        <a14:backgroundMark x1="66607" y1="79341" x2="66786" y2="80838"/>
                        <a14:backgroundMark x1="66786" y1="83234" x2="67145" y2="85030"/>
                        <a14:backgroundMark x1="67864" y1="68862" x2="67864" y2="68862"/>
                        <a14:backgroundMark x1="58528" y1="55090" x2="60682" y2="58982"/>
                        <a14:backgroundMark x1="58528" y1="47305" x2="58707" y2="48204"/>
                        <a14:backgroundMark x1="50987" y1="39222" x2="50987" y2="39222"/>
                        <a14:backgroundMark x1="50987" y1="39222" x2="51167" y2="40120"/>
                        <a14:backgroundMark x1="52962" y1="39222" x2="53680" y2="40419"/>
                        <a14:backgroundMark x1="38241" y1="39820" x2="38779" y2="41916"/>
                        <a14:backgroundMark x1="39677" y1="45210" x2="39497" y2="464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217" y="9453461"/>
            <a:ext cx="10859233" cy="65065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3055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CB40B-4738-4011-DB64-1A48F0012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B489F4E0-1280-F793-9DBE-39D8F9468A0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4B2A084-7161-CD7C-86B4-16ABE4CD66A8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9CF022-4BA1-BE37-78B7-E38079704AA1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97C927-5D8F-3E80-96B2-DEC116F68262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FB3A74-A5C9-4297-97D4-2499B50E76B5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9280F9-E92B-0703-B70B-987008011DEB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DE1394-A584-7838-6886-D76C035BFDBE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822E2E-9CF3-5991-37E5-8CB19FDD7A61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C4635E-9815-EC63-A997-C2353A5E692F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pic>
        <p:nvPicPr>
          <p:cNvPr id="4" name="Picture 3" descr="Discobolus - Wikipedia">
            <a:extLst>
              <a:ext uri="{FF2B5EF4-FFF2-40B4-BE49-F238E27FC236}">
                <a16:creationId xmlns:a16="http://schemas.microsoft.com/office/drawing/2014/main" id="{FE1EFBCB-2B94-2A33-44AE-656E8981B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9" b="92823" l="10000" r="90800">
                        <a14:foregroundMark x1="24400" y1="89713" x2="34000" y2="92584"/>
                        <a14:foregroundMark x1="34000" y1="92584" x2="51200" y2="93062"/>
                        <a14:foregroundMark x1="51200" y1="93062" x2="64800" y2="90909"/>
                        <a14:foregroundMark x1="90800" y1="25598" x2="90800" y2="255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77724" y="270912"/>
            <a:ext cx="5960367" cy="996840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E1A426-A89E-995B-3470-ADFEB2A985C9}"/>
              </a:ext>
            </a:extLst>
          </p:cNvPr>
          <p:cNvSpPr txBox="1"/>
          <p:nvPr/>
        </p:nvSpPr>
        <p:spPr>
          <a:xfrm>
            <a:off x="-12936000" y="3234158"/>
            <a:ext cx="55115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DISCOBOLUS</a:t>
            </a:r>
          </a:p>
        </p:txBody>
      </p:sp>
      <p:pic>
        <p:nvPicPr>
          <p:cNvPr id="6" name="Picture 5" descr="Doryphoros | Museum of Classical Archaeology Databases">
            <a:extLst>
              <a:ext uri="{FF2B5EF4-FFF2-40B4-BE49-F238E27FC236}">
                <a16:creationId xmlns:a16="http://schemas.microsoft.com/office/drawing/2014/main" id="{56203E41-0EAF-C636-E637-640BA95C4B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731" b="98710" l="9091" r="88933">
                        <a14:foregroundMark x1="53360" y1="5161" x2="50988" y2="9677"/>
                        <a14:foregroundMark x1="42292" y1="82581" x2="37154" y2="87742"/>
                        <a14:foregroundMark x1="37154" y1="87742" x2="41107" y2="95914"/>
                        <a14:foregroundMark x1="41107" y1="95914" x2="63636" y2="95054"/>
                        <a14:foregroundMark x1="63636" y1="95054" x2="67194" y2="93548"/>
                        <a14:foregroundMark x1="54545" y1="96129" x2="29249" y2="987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13163" y="609466"/>
            <a:ext cx="5085712" cy="93448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5A0E0F-4FDD-CE9E-C013-5A4A1A770C50}"/>
              </a:ext>
            </a:extLst>
          </p:cNvPr>
          <p:cNvSpPr txBox="1"/>
          <p:nvPr/>
        </p:nvSpPr>
        <p:spPr>
          <a:xfrm>
            <a:off x="-11433243" y="2814192"/>
            <a:ext cx="57856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DORYPHOROS</a:t>
            </a:r>
          </a:p>
        </p:txBody>
      </p:sp>
      <p:pic>
        <p:nvPicPr>
          <p:cNvPr id="2" name="Picture 1" descr="Phidias | Biography, Works, &amp; Facts | Britannica">
            <a:extLst>
              <a:ext uri="{FF2B5EF4-FFF2-40B4-BE49-F238E27FC236}">
                <a16:creationId xmlns:a16="http://schemas.microsoft.com/office/drawing/2014/main" id="{1638EB13-1653-9B14-698D-6C065B697BA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77724" y="1461819"/>
            <a:ext cx="6185461" cy="465267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5DCD14-3077-BBBE-E3BC-AEA1E9E69940}"/>
              </a:ext>
            </a:extLst>
          </p:cNvPr>
          <p:cNvSpPr txBox="1"/>
          <p:nvPr/>
        </p:nvSpPr>
        <p:spPr>
          <a:xfrm>
            <a:off x="-10636775" y="2184383"/>
            <a:ext cx="55115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VENUS DE MILO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92B3B5-3394-08CC-8FFA-2C669309015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56" b="89898" l="9670" r="89890">
                        <a14:foregroundMark x1="27033" y1="17862" x2="27033" y2="17862"/>
                        <a14:foregroundMark x1="49670" y1="46413" x2="55385" y2="48023"/>
                        <a14:foregroundMark x1="26813" y1="21816" x2="26813" y2="21816"/>
                        <a14:foregroundMark x1="9670" y1="48463" x2="9670" y2="48463"/>
                        <a14:foregroundMark x1="79780" y1="27526" x2="79780" y2="27526"/>
                        <a14:foregroundMark x1="79780" y1="29136" x2="79780" y2="29136"/>
                        <a14:foregroundMark x1="80659" y1="27818" x2="80659" y2="27818"/>
                        <a14:foregroundMark x1="81758" y1="28111" x2="81758" y2="27818"/>
                        <a14:foregroundMark x1="82418" y1="27965" x2="82418" y2="27965"/>
                        <a14:foregroundMark x1="68571" y1="47877" x2="68571" y2="47877"/>
                        <a14:foregroundMark x1="69451" y1="48609" x2="72527" y2="51830"/>
                        <a14:foregroundMark x1="72967" y1="52123" x2="74725" y2="53587"/>
                        <a14:foregroundMark x1="74725" y1="53294" x2="76923" y2="54612"/>
                        <a14:foregroundMark x1="32747" y1="19766" x2="33626" y2="20059"/>
                        <a14:foregroundMark x1="83956" y1="27965" x2="83956" y2="279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82738" y="-1480577"/>
            <a:ext cx="5559051" cy="83385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40B42F-6604-11FE-35D6-D01199BE67AC}"/>
              </a:ext>
            </a:extLst>
          </p:cNvPr>
          <p:cNvSpPr txBox="1"/>
          <p:nvPr/>
        </p:nvSpPr>
        <p:spPr>
          <a:xfrm>
            <a:off x="-11831089" y="6039659"/>
            <a:ext cx="55115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DURANTE </a:t>
            </a:r>
          </a:p>
          <a:p>
            <a:r>
              <a:rPr lang="en-PH" sz="6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GULAPA</a:t>
            </a:r>
          </a:p>
        </p:txBody>
      </p:sp>
      <p:pic>
        <p:nvPicPr>
          <p:cNvPr id="11" name="Picture 10" descr="Venus de Milo: That Girl | The Art Minute">
            <a:extLst>
              <a:ext uri="{FF2B5EF4-FFF2-40B4-BE49-F238E27FC236}">
                <a16:creationId xmlns:a16="http://schemas.microsoft.com/office/drawing/2014/main" id="{D86CE58B-B0E8-659B-9A95-D5E66F32232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026" b="97658" l="10000" r="90000">
                        <a14:foregroundMark x1="48125" y1="7026" x2="44063" y2="7026"/>
                        <a14:foregroundMark x1="39375" y1="89461" x2="56563" y2="94379"/>
                        <a14:foregroundMark x1="56563" y1="94379" x2="57500" y2="88993"/>
                        <a14:foregroundMark x1="31875" y1="95550" x2="47813" y2="96487"/>
                        <a14:foregroundMark x1="47813" y1="96487" x2="66563" y2="94614"/>
                        <a14:foregroundMark x1="66563" y1="94614" x2="44688" y2="93911"/>
                        <a14:foregroundMark x1="27500" y1="96253" x2="70313" y2="976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40321" y="251041"/>
            <a:ext cx="6749616" cy="899948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209ADD-9DB7-289B-E14D-3254B38ECF9B}"/>
              </a:ext>
            </a:extLst>
          </p:cNvPr>
          <p:cNvSpPr txBox="1"/>
          <p:nvPr/>
        </p:nvSpPr>
        <p:spPr>
          <a:xfrm>
            <a:off x="636143" y="2352527"/>
            <a:ext cx="46813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LAOCOÖN AND HIS SONS </a:t>
            </a:r>
          </a:p>
        </p:txBody>
      </p:sp>
      <p:pic>
        <p:nvPicPr>
          <p:cNvPr id="13" name="Picture 12" descr="Smarthistory – Athanadoros, Hagesandros, and Polydoros of Rhodes, Laocoön  and his Sons">
            <a:extLst>
              <a:ext uri="{FF2B5EF4-FFF2-40B4-BE49-F238E27FC236}">
                <a16:creationId xmlns:a16="http://schemas.microsoft.com/office/drawing/2014/main" id="{4B8C0CEC-4FAD-B3D4-FC52-68AAB07720B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084" b="98802" l="9695" r="89767">
                        <a14:foregroundMark x1="48115" y1="11078" x2="46320" y2="8084"/>
                        <a14:foregroundMark x1="50628" y1="88024" x2="44524" y2="94910"/>
                        <a14:foregroundMark x1="44524" y1="94910" x2="34470" y2="92515"/>
                        <a14:foregroundMark x1="68043" y1="95808" x2="69479" y2="95808"/>
                        <a14:foregroundMark x1="62298" y1="96407" x2="62298" y2="96407"/>
                        <a14:foregroundMark x1="59425" y1="97305" x2="64093" y2="98204"/>
                        <a14:foregroundMark x1="64093" y1="98204" x2="69838" y2="97305"/>
                        <a14:foregroundMark x1="71095" y1="97305" x2="72531" y2="98204"/>
                        <a14:foregroundMark x1="72711" y1="98204" x2="72890" y2="98802"/>
                        <a14:foregroundMark x1="38959" y1="32934" x2="39677" y2="37126"/>
                        <a14:foregroundMark x1="39677" y1="37425" x2="39677" y2="39521"/>
                        <a14:foregroundMark x1="36086" y1="24551" x2="36086" y2="24551"/>
                        <a14:foregroundMark x1="38061" y1="11078" x2="38061" y2="11078"/>
                        <a14:foregroundMark x1="36445" y1="25150" x2="36445" y2="25150"/>
                        <a14:backgroundMark x1="60144" y1="56886" x2="60144" y2="56886"/>
                        <a14:backgroundMark x1="60144" y1="57186" x2="60144" y2="57186"/>
                        <a14:backgroundMark x1="60323" y1="56287" x2="60144" y2="57485"/>
                        <a14:backgroundMark x1="62478" y1="84431" x2="63016" y2="87425"/>
                        <a14:backgroundMark x1="66427" y1="75449" x2="66427" y2="76647"/>
                        <a14:backgroundMark x1="66607" y1="79341" x2="66786" y2="80838"/>
                        <a14:backgroundMark x1="66786" y1="83234" x2="67145" y2="85030"/>
                        <a14:backgroundMark x1="67864" y1="68862" x2="67864" y2="68862"/>
                        <a14:backgroundMark x1="58528" y1="55090" x2="60682" y2="58982"/>
                        <a14:backgroundMark x1="58528" y1="47305" x2="58707" y2="48204"/>
                        <a14:backgroundMark x1="50987" y1="39222" x2="50987" y2="39222"/>
                        <a14:backgroundMark x1="50987" y1="39222" x2="51167" y2="40120"/>
                        <a14:backgroundMark x1="52962" y1="39222" x2="53680" y2="40419"/>
                        <a14:backgroundMark x1="38241" y1="39820" x2="38779" y2="41916"/>
                        <a14:backgroundMark x1="39677" y1="45210" x2="39497" y2="464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785" y="790250"/>
            <a:ext cx="13219991" cy="7921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Smarthistory – Nike (Winged Victory) of Samothrace">
            <a:extLst>
              <a:ext uri="{FF2B5EF4-FFF2-40B4-BE49-F238E27FC236}">
                <a16:creationId xmlns:a16="http://schemas.microsoft.com/office/drawing/2014/main" id="{51466498-C047-31E6-946E-CD71CB67F89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789" b="90000" l="9763" r="89941">
                        <a14:foregroundMark x1="53254" y1="10526" x2="54438" y2="5789"/>
                        <a14:foregroundMark x1="54734" y1="6842" x2="57396" y2="6842"/>
                        <a14:foregroundMark x1="32544" y1="22632" x2="32544" y2="23684"/>
                        <a14:foregroundMark x1="44970" y1="12105" x2="45562" y2="12105"/>
                        <a14:foregroundMark x1="46450" y1="11053" x2="46450" y2="11053"/>
                        <a14:foregroundMark x1="47041" y1="10000" x2="47041" y2="10000"/>
                        <a14:backgroundMark x1="21893" y1="23684" x2="18047" y2="778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856" y="7663637"/>
            <a:ext cx="15511932" cy="873029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72C4A17-E2E3-65A7-9CF2-62BA383E9368}"/>
              </a:ext>
            </a:extLst>
          </p:cNvPr>
          <p:cNvSpPr txBox="1"/>
          <p:nvPr/>
        </p:nvSpPr>
        <p:spPr>
          <a:xfrm>
            <a:off x="779000" y="10966957"/>
            <a:ext cx="55749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WINGED VICTORY OF SAMOTHRACE </a:t>
            </a:r>
          </a:p>
        </p:txBody>
      </p:sp>
    </p:spTree>
    <p:extLst>
      <p:ext uri="{BB962C8B-B14F-4D97-AF65-F5344CB8AC3E}">
        <p14:creationId xmlns:p14="http://schemas.microsoft.com/office/powerpoint/2010/main" val="1754780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7BF70-B517-A6BE-54E5-009128AC7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4D51A187-B5DE-0FDE-A8D5-F13F8619F1A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3B4F04E-F29C-BE82-5CFB-42E1380B0AEE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4" name="Picture 13" descr="A white pillar with a red top&#10;&#10;AI-generated content may be incorrect.">
            <a:extLst>
              <a:ext uri="{FF2B5EF4-FFF2-40B4-BE49-F238E27FC236}">
                <a16:creationId xmlns:a16="http://schemas.microsoft.com/office/drawing/2014/main" id="{E3198782-8C16-D709-6B47-118203A56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00" b="92500" l="9786" r="89858">
                        <a14:foregroundMark x1="32206" y1="92700" x2="64057" y2="92500"/>
                        <a14:foregroundMark x1="64057" y1="92500" x2="55338" y2="86500"/>
                        <a14:foregroundMark x1="55338" y1="86500" x2="54270" y2="86700"/>
                        <a14:foregroundMark x1="33808" y1="8200" x2="60142" y2="7500"/>
                        <a14:foregroundMark x1="60142" y1="7500" x2="38968" y2="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-446992"/>
            <a:ext cx="4209790" cy="74907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19E3E4-66CD-4601-80B1-9AF637B3DCFD}"/>
              </a:ext>
            </a:extLst>
          </p:cNvPr>
          <p:cNvSpPr txBox="1"/>
          <p:nvPr/>
        </p:nvSpPr>
        <p:spPr>
          <a:xfrm>
            <a:off x="199554" y="2763693"/>
            <a:ext cx="6487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54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BUST OF NEFERTITI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125E91-5367-A18F-CFFC-D650FC3E9BC4}"/>
              </a:ext>
            </a:extLst>
          </p:cNvPr>
          <p:cNvSpPr txBox="1"/>
          <p:nvPr/>
        </p:nvSpPr>
        <p:spPr>
          <a:xfrm>
            <a:off x="633169" y="3565748"/>
            <a:ext cx="580325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c.1345 BCE) — </a:t>
            </a:r>
            <a:r>
              <a:rPr lang="en-PH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Thutmose</a:t>
            </a:r>
            <a:r>
              <a:rPr lang="en-PH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(workshop) — iconic Amarna portrait. </a:t>
            </a:r>
          </a:p>
          <a:p>
            <a:endParaRPr lang="en-PH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 descr="After a Lesson on Michelangelo's David, a Florida Principal Loses Her Job">
            <a:extLst>
              <a:ext uri="{FF2B5EF4-FFF2-40B4-BE49-F238E27FC236}">
                <a16:creationId xmlns:a16="http://schemas.microsoft.com/office/drawing/2014/main" id="{C1179634-6C36-BDB9-F676-2E34A1AA279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258" b="97476" l="32796" r="64191">
                        <a14:foregroundMark x1="46321" y1="6940" x2="46741" y2="5258"/>
                        <a14:foregroundMark x1="47232" y1="90536" x2="50596" y2="97581"/>
                        <a14:foregroundMark x1="50596" y1="97581" x2="56552" y2="99054"/>
                        <a14:foregroundMark x1="56552" y1="99054" x2="60196" y2="97476"/>
                        <a14:foregroundMark x1="60196" y1="97476" x2="60547" y2="93586"/>
                        <a14:backgroundMark x1="54800" y1="34490" x2="56272" y2="37645"/>
                        <a14:backgroundMark x1="42677" y1="36909" x2="41906" y2="42376"/>
                        <a14:backgroundMark x1="41626" y1="44795" x2="40925" y2="49842"/>
                        <a14:backgroundMark x1="41906" y1="33859" x2="41906" y2="33859"/>
                        <a14:backgroundMark x1="56552" y1="34280" x2="56622" y2="35226"/>
                        <a14:backgroundMark x1="60897" y1="33754" x2="60547" y2="35121"/>
                        <a14:backgroundMark x1="56762" y1="34280" x2="56903" y2="35121"/>
                        <a14:backgroundMark x1="49825" y1="17350" x2="50456" y2="172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71" r="31868"/>
          <a:stretch>
            <a:fillRect/>
          </a:stretch>
        </p:blipFill>
        <p:spPr bwMode="auto">
          <a:xfrm>
            <a:off x="-4957799" y="-316365"/>
            <a:ext cx="4957799" cy="843975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82608E0-F50D-D92E-857A-57210061C4FF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CC1EA3-3002-F9C8-8138-0105B95D1465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A7CD29-208B-0178-9916-3619FFEDC5CD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78D011-5BE4-F781-22DE-3EA9D1CF5E04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D507D1-145A-B6AE-91BD-77AC57EDCDE0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E441D5-37B7-C047-8B94-B4D688DCBD5F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F76D78-11DE-7BE8-4B62-DF2DCF50076B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pic>
        <p:nvPicPr>
          <p:cNvPr id="4" name="Picture 3" descr="Nefertiti Bust - Wikipedia">
            <a:extLst>
              <a:ext uri="{FF2B5EF4-FFF2-40B4-BE49-F238E27FC236}">
                <a16:creationId xmlns:a16="http://schemas.microsoft.com/office/drawing/2014/main" id="{5DDB910C-C718-1CF1-2C3C-93F8C8EEBC6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844" b="98810" l="2239" r="96020">
                        <a14:foregroundMark x1="42040" y1="8844" x2="42040" y2="8844"/>
                        <a14:foregroundMark x1="13930" y1="93027" x2="83085" y2="95578"/>
                        <a14:foregroundMark x1="83085" y1="95578" x2="86816" y2="94388"/>
                        <a14:foregroundMark x1="93284" y1="94388" x2="78358" y2="91327"/>
                        <a14:foregroundMark x1="95274" y1="93707" x2="96020" y2="98810"/>
                        <a14:foregroundMark x1="13930" y1="95238" x2="2239" y2="95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511" y="634188"/>
            <a:ext cx="4046070" cy="5924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Mask of Tutankhamun - Wikipedia">
            <a:extLst>
              <a:ext uri="{FF2B5EF4-FFF2-40B4-BE49-F238E27FC236}">
                <a16:creationId xmlns:a16="http://schemas.microsoft.com/office/drawing/2014/main" id="{FC60348A-5796-75F7-8CA7-A9EE9FF1787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744" b="98628" l="1288" r="95923">
                        <a14:foregroundMark x1="52146" y1="7547" x2="28755" y2="28473"/>
                        <a14:foregroundMark x1="28755" y1="28473" x2="23605" y2="43225"/>
                        <a14:foregroundMark x1="23605" y1="43225" x2="25322" y2="45455"/>
                        <a14:foregroundMark x1="55150" y1="81990" x2="46137" y2="90566"/>
                        <a14:foregroundMark x1="48283" y1="91252" x2="33906" y2="89537"/>
                        <a14:foregroundMark x1="42918" y1="89708" x2="59013" y2="90738"/>
                        <a14:foregroundMark x1="44635" y1="12693" x2="29185" y2="22470"/>
                        <a14:foregroundMark x1="53004" y1="4460" x2="53648" y2="4117"/>
                        <a14:foregroundMark x1="54506" y1="3774" x2="54506" y2="3774"/>
                        <a14:foregroundMark x1="54077" y1="3602" x2="54077" y2="3602"/>
                        <a14:foregroundMark x1="17811" y1="50943" x2="12232" y2="70326"/>
                        <a14:foregroundMark x1="60468" y1="93572" x2="60866" y2="93624"/>
                        <a14:foregroundMark x1="33691" y1="90051" x2="57353" y2="93162"/>
                        <a14:foregroundMark x1="54908" y1="95288" x2="48117" y2="95895"/>
                        <a14:foregroundMark x1="55161" y1="97915" x2="48833" y2="97229"/>
                        <a14:foregroundMark x1="29399" y1="89880" x2="28314" y2="90308"/>
                        <a14:foregroundMark x1="36910" y1="89194" x2="21245" y2="84391"/>
                        <a14:foregroundMark x1="21245" y1="84391" x2="19661" y2="85597"/>
                        <a14:foregroundMark x1="21674" y1="86964" x2="20456" y2="86902"/>
                        <a14:foregroundMark x1="53648" y1="2744" x2="53648" y2="2744"/>
                        <a14:foregroundMark x1="51931" y1="2916" x2="51931" y2="2916"/>
                        <a14:foregroundMark x1="27682" y1="16810" x2="22961" y2="21612"/>
                        <a14:foregroundMark x1="25107" y1="15780" x2="25107" y2="15780"/>
                        <a14:backgroundMark x1="3648" y1="83877" x2="13734" y2="97599"/>
                        <a14:backgroundMark x1="13734" y1="97599" x2="41416" y2="98456"/>
                        <a14:backgroundMark x1="41416" y1="98456" x2="42918" y2="97770"/>
                        <a14:backgroundMark x1="27897" y1="98113" x2="15236" y2="90566"/>
                        <a14:backgroundMark x1="15236" y1="90566" x2="14592" y2="89537"/>
                        <a14:backgroundMark x1="21674" y1="92624" x2="31330" y2="94168"/>
                        <a14:backgroundMark x1="16738" y1="88851" x2="11803" y2="85592"/>
                        <a14:backgroundMark x1="14378" y1="86106" x2="16738" y2="88508"/>
                        <a14:backgroundMark x1="12661" y1="86449" x2="25751" y2="95026"/>
                        <a14:backgroundMark x1="25751" y1="95026" x2="29828" y2="93654"/>
                        <a14:backgroundMark x1="27253" y1="93825" x2="10944" y2="88336"/>
                        <a14:backgroundMark x1="10944" y1="88336" x2="10300" y2="86792"/>
                        <a14:backgroundMark x1="15665" y1="93482" x2="34979" y2="96055"/>
                        <a14:backgroundMark x1="29828" y1="94683" x2="9227" y2="99314"/>
                        <a14:backgroundMark x1="95279" y1="87822" x2="85622" y2="99314"/>
                        <a14:backgroundMark x1="85622" y1="99314" x2="85622" y2="99314"/>
                        <a14:backgroundMark x1="97639" y1="88165" x2="93133" y2="97599"/>
                        <a14:backgroundMark x1="97639" y1="90738" x2="71888" y2="95540"/>
                        <a14:backgroundMark x1="71888" y1="95540" x2="66309" y2="97942"/>
                        <a14:backgroundMark x1="91202" y1="94168" x2="62232" y2="96741"/>
                        <a14:backgroundMark x1="69957" y1="95883" x2="60300" y2="98113"/>
                        <a14:backgroundMark x1="62446" y1="96055" x2="59657" y2="96055"/>
                        <a14:backgroundMark x1="40558" y1="95026" x2="46137" y2="98285"/>
                        <a14:backgroundMark x1="48069" y1="96226" x2="45064" y2="96055"/>
                        <a14:backgroundMark x1="45708" y1="94854" x2="44421" y2="96569"/>
                        <a14:backgroundMark x1="59442" y1="94854" x2="59871" y2="99314"/>
                        <a14:backgroundMark x1="60300" y1="93825" x2="60300" y2="938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966" y="7131735"/>
            <a:ext cx="5312619" cy="664251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26338C-EACD-E8BB-B8CD-D5E5A30A336C}"/>
              </a:ext>
            </a:extLst>
          </p:cNvPr>
          <p:cNvSpPr txBox="1"/>
          <p:nvPr/>
        </p:nvSpPr>
        <p:spPr>
          <a:xfrm>
            <a:off x="82519" y="7412407"/>
            <a:ext cx="8292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8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MASK OF TUTANKHAMUN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7A396F-BD9B-4D05-FA6F-1CFBC47259E5}"/>
              </a:ext>
            </a:extLst>
          </p:cNvPr>
          <p:cNvSpPr txBox="1"/>
          <p:nvPr/>
        </p:nvSpPr>
        <p:spPr>
          <a:xfrm>
            <a:off x="695708" y="8154389"/>
            <a:ext cx="580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royal funerary mask (artist unknown; workshop of the king)</a:t>
            </a:r>
            <a:endParaRPr lang="en-PH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853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8FEE5-5AF6-01CF-E7BB-7ADD9448E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39E90273-CF40-C90B-6C43-67965B6DEF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E3DC1AB-7126-EC04-634D-4483FDA7FB96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E296F5-098D-31FF-E337-56D2D3B0F06E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01FDE6-26C7-3F85-16C6-798AF2DD1227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026D2D-3CC7-B227-47E4-3BDDF25B35F9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90770A-C4C3-0740-E5CB-794F8E9E5726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80A372-8C25-6E9D-6BD2-75278318103A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0A95DE-1451-759B-9110-D7E2976EDE40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834EB1-D8FE-FA88-FE7F-27DBB29F43A3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pic>
        <p:nvPicPr>
          <p:cNvPr id="4" name="Picture 3" descr="Discobolus - Wikipedia">
            <a:extLst>
              <a:ext uri="{FF2B5EF4-FFF2-40B4-BE49-F238E27FC236}">
                <a16:creationId xmlns:a16="http://schemas.microsoft.com/office/drawing/2014/main" id="{81F10BBC-38A4-BFA4-A80C-5DF72B99C0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9" b="92823" l="10000" r="90800">
                        <a14:foregroundMark x1="24400" y1="89713" x2="34000" y2="92584"/>
                        <a14:foregroundMark x1="34000" y1="92584" x2="51200" y2="93062"/>
                        <a14:foregroundMark x1="51200" y1="93062" x2="64800" y2="90909"/>
                        <a14:foregroundMark x1="90800" y1="25598" x2="90800" y2="255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77724" y="270912"/>
            <a:ext cx="5960367" cy="996840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F16A70-278B-243C-BF52-C5A633603A39}"/>
              </a:ext>
            </a:extLst>
          </p:cNvPr>
          <p:cNvSpPr txBox="1"/>
          <p:nvPr/>
        </p:nvSpPr>
        <p:spPr>
          <a:xfrm>
            <a:off x="-12936000" y="3234158"/>
            <a:ext cx="55115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DISCOBOLUS</a:t>
            </a:r>
          </a:p>
        </p:txBody>
      </p:sp>
      <p:pic>
        <p:nvPicPr>
          <p:cNvPr id="6" name="Picture 5" descr="Doryphoros | Museum of Classical Archaeology Databases">
            <a:extLst>
              <a:ext uri="{FF2B5EF4-FFF2-40B4-BE49-F238E27FC236}">
                <a16:creationId xmlns:a16="http://schemas.microsoft.com/office/drawing/2014/main" id="{2DAB1FA0-9C30-7749-6BB3-47A07ECA9C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731" b="98710" l="9091" r="88933">
                        <a14:foregroundMark x1="53360" y1="5161" x2="50988" y2="9677"/>
                        <a14:foregroundMark x1="42292" y1="82581" x2="37154" y2="87742"/>
                        <a14:foregroundMark x1="37154" y1="87742" x2="41107" y2="95914"/>
                        <a14:foregroundMark x1="41107" y1="95914" x2="63636" y2="95054"/>
                        <a14:foregroundMark x1="63636" y1="95054" x2="67194" y2="93548"/>
                        <a14:foregroundMark x1="54545" y1="96129" x2="29249" y2="987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13163" y="609466"/>
            <a:ext cx="5085712" cy="93448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0CEC07-70B7-2CB7-31BF-DAD7534905E4}"/>
              </a:ext>
            </a:extLst>
          </p:cNvPr>
          <p:cNvSpPr txBox="1"/>
          <p:nvPr/>
        </p:nvSpPr>
        <p:spPr>
          <a:xfrm>
            <a:off x="-11433243" y="2814192"/>
            <a:ext cx="57856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DORYPHOROS</a:t>
            </a:r>
          </a:p>
        </p:txBody>
      </p:sp>
      <p:pic>
        <p:nvPicPr>
          <p:cNvPr id="2" name="Picture 1" descr="Phidias | Biography, Works, &amp; Facts | Britannica">
            <a:extLst>
              <a:ext uri="{FF2B5EF4-FFF2-40B4-BE49-F238E27FC236}">
                <a16:creationId xmlns:a16="http://schemas.microsoft.com/office/drawing/2014/main" id="{C2F50FD9-8474-4A65-1709-8A0D55A349C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77724" y="1461819"/>
            <a:ext cx="6185461" cy="465267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9DC5B6-AB65-A828-6EA5-D65094522BE9}"/>
              </a:ext>
            </a:extLst>
          </p:cNvPr>
          <p:cNvSpPr txBox="1"/>
          <p:nvPr/>
        </p:nvSpPr>
        <p:spPr>
          <a:xfrm>
            <a:off x="-10636775" y="2184383"/>
            <a:ext cx="55115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VENUS DE MILO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676DA6-75D3-9E0B-8890-F1E52432AE4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56" b="89898" l="9670" r="89890">
                        <a14:foregroundMark x1="27033" y1="17862" x2="27033" y2="17862"/>
                        <a14:foregroundMark x1="49670" y1="46413" x2="55385" y2="48023"/>
                        <a14:foregroundMark x1="26813" y1="21816" x2="26813" y2="21816"/>
                        <a14:foregroundMark x1="9670" y1="48463" x2="9670" y2="48463"/>
                        <a14:foregroundMark x1="79780" y1="27526" x2="79780" y2="27526"/>
                        <a14:foregroundMark x1="79780" y1="29136" x2="79780" y2="29136"/>
                        <a14:foregroundMark x1="80659" y1="27818" x2="80659" y2="27818"/>
                        <a14:foregroundMark x1="81758" y1="28111" x2="81758" y2="27818"/>
                        <a14:foregroundMark x1="82418" y1="27965" x2="82418" y2="27965"/>
                        <a14:foregroundMark x1="68571" y1="47877" x2="68571" y2="47877"/>
                        <a14:foregroundMark x1="69451" y1="48609" x2="72527" y2="51830"/>
                        <a14:foregroundMark x1="72967" y1="52123" x2="74725" y2="53587"/>
                        <a14:foregroundMark x1="74725" y1="53294" x2="76923" y2="54612"/>
                        <a14:foregroundMark x1="32747" y1="19766" x2="33626" y2="20059"/>
                        <a14:foregroundMark x1="83956" y1="27965" x2="83956" y2="279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82738" y="-1480577"/>
            <a:ext cx="5559051" cy="83385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46A014-2235-D3B0-C15C-E825CD2095DF}"/>
              </a:ext>
            </a:extLst>
          </p:cNvPr>
          <p:cNvSpPr txBox="1"/>
          <p:nvPr/>
        </p:nvSpPr>
        <p:spPr>
          <a:xfrm>
            <a:off x="-11748987" y="6148816"/>
            <a:ext cx="55115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DURANTE </a:t>
            </a:r>
          </a:p>
          <a:p>
            <a:r>
              <a:rPr lang="en-PH" sz="6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GULAPA</a:t>
            </a:r>
          </a:p>
        </p:txBody>
      </p:sp>
      <p:pic>
        <p:nvPicPr>
          <p:cNvPr id="11" name="Picture 10" descr="Venus de Milo: That Girl | The Art Minute">
            <a:extLst>
              <a:ext uri="{FF2B5EF4-FFF2-40B4-BE49-F238E27FC236}">
                <a16:creationId xmlns:a16="http://schemas.microsoft.com/office/drawing/2014/main" id="{DE1394EE-402F-13E8-029D-94B0F8F6CA4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026" b="97658" l="10000" r="90000">
                        <a14:foregroundMark x1="48125" y1="7026" x2="44063" y2="7026"/>
                        <a14:foregroundMark x1="39375" y1="89461" x2="56563" y2="94379"/>
                        <a14:foregroundMark x1="56563" y1="94379" x2="57500" y2="88993"/>
                        <a14:foregroundMark x1="31875" y1="95550" x2="47813" y2="96487"/>
                        <a14:foregroundMark x1="47813" y1="96487" x2="66563" y2="94614"/>
                        <a14:foregroundMark x1="66563" y1="94614" x2="44688" y2="93911"/>
                        <a14:foregroundMark x1="27500" y1="96253" x2="70313" y2="976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40321" y="251041"/>
            <a:ext cx="6749616" cy="899948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F14430-A34D-BFDD-8679-4CF18CE92C89}"/>
              </a:ext>
            </a:extLst>
          </p:cNvPr>
          <p:cNvSpPr txBox="1"/>
          <p:nvPr/>
        </p:nvSpPr>
        <p:spPr>
          <a:xfrm>
            <a:off x="-11818195" y="1943896"/>
            <a:ext cx="46813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LAOCOÖN AND HIS SONS </a:t>
            </a:r>
          </a:p>
        </p:txBody>
      </p:sp>
      <p:pic>
        <p:nvPicPr>
          <p:cNvPr id="13" name="Picture 12" descr="Smarthistory – Athanadoros, Hagesandros, and Polydoros of Rhodes, Laocoön  and his Sons">
            <a:extLst>
              <a:ext uri="{FF2B5EF4-FFF2-40B4-BE49-F238E27FC236}">
                <a16:creationId xmlns:a16="http://schemas.microsoft.com/office/drawing/2014/main" id="{318C6B29-A963-9271-1682-EEA4FD06093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084" b="98802" l="9695" r="89767">
                        <a14:foregroundMark x1="48115" y1="11078" x2="46320" y2="8084"/>
                        <a14:foregroundMark x1="50628" y1="88024" x2="44524" y2="94910"/>
                        <a14:foregroundMark x1="44524" y1="94910" x2="34470" y2="92515"/>
                        <a14:foregroundMark x1="68043" y1="95808" x2="69479" y2="95808"/>
                        <a14:foregroundMark x1="62298" y1="96407" x2="62298" y2="96407"/>
                        <a14:foregroundMark x1="59425" y1="97305" x2="64093" y2="98204"/>
                        <a14:foregroundMark x1="64093" y1="98204" x2="69838" y2="97305"/>
                        <a14:foregroundMark x1="71095" y1="97305" x2="72531" y2="98204"/>
                        <a14:foregroundMark x1="72711" y1="98204" x2="72890" y2="98802"/>
                        <a14:foregroundMark x1="38959" y1="32934" x2="39677" y2="37126"/>
                        <a14:foregroundMark x1="39677" y1="37425" x2="39677" y2="39521"/>
                        <a14:foregroundMark x1="36086" y1="24551" x2="36086" y2="24551"/>
                        <a14:foregroundMark x1="38061" y1="11078" x2="38061" y2="11078"/>
                        <a14:foregroundMark x1="36445" y1="25150" x2="36445" y2="25150"/>
                        <a14:backgroundMark x1="60144" y1="56886" x2="60144" y2="56886"/>
                        <a14:backgroundMark x1="60144" y1="57186" x2="60144" y2="57186"/>
                        <a14:backgroundMark x1="60323" y1="56287" x2="60144" y2="57485"/>
                        <a14:backgroundMark x1="62478" y1="84431" x2="63016" y2="87425"/>
                        <a14:backgroundMark x1="66427" y1="75449" x2="66427" y2="76647"/>
                        <a14:backgroundMark x1="66607" y1="79341" x2="66786" y2="80838"/>
                        <a14:backgroundMark x1="66786" y1="83234" x2="67145" y2="85030"/>
                        <a14:backgroundMark x1="67864" y1="68862" x2="67864" y2="68862"/>
                        <a14:backgroundMark x1="58528" y1="55090" x2="60682" y2="58982"/>
                        <a14:backgroundMark x1="58528" y1="47305" x2="58707" y2="48204"/>
                        <a14:backgroundMark x1="50987" y1="39222" x2="50987" y2="39222"/>
                        <a14:backgroundMark x1="50987" y1="39222" x2="51167" y2="40120"/>
                        <a14:backgroundMark x1="52962" y1="39222" x2="53680" y2="40419"/>
                        <a14:backgroundMark x1="38241" y1="39820" x2="38779" y2="41916"/>
                        <a14:backgroundMark x1="39677" y1="45210" x2="39497" y2="464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76553" y="381619"/>
            <a:ext cx="13219991" cy="7921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Smarthistory – Nike (Winged Victory) of Samothrace">
            <a:extLst>
              <a:ext uri="{FF2B5EF4-FFF2-40B4-BE49-F238E27FC236}">
                <a16:creationId xmlns:a16="http://schemas.microsoft.com/office/drawing/2014/main" id="{0621F408-D153-19F0-FB49-ABCFFBC9872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789" b="90000" l="9763" r="89941">
                        <a14:foregroundMark x1="53254" y1="10526" x2="54438" y2="5789"/>
                        <a14:foregroundMark x1="54734" y1="6842" x2="57396" y2="6842"/>
                        <a14:foregroundMark x1="32544" y1="22632" x2="32544" y2="23684"/>
                        <a14:foregroundMark x1="44970" y1="12105" x2="45562" y2="12105"/>
                        <a14:foregroundMark x1="46450" y1="11053" x2="46450" y2="11053"/>
                        <a14:foregroundMark x1="47041" y1="10000" x2="47041" y2="10000"/>
                        <a14:backgroundMark x1="21893" y1="23684" x2="18047" y2="778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434" y="881344"/>
            <a:ext cx="15511932" cy="873029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D6A2F26-D1E1-1567-42FF-5524F75FBC18}"/>
              </a:ext>
            </a:extLst>
          </p:cNvPr>
          <p:cNvSpPr txBox="1"/>
          <p:nvPr/>
        </p:nvSpPr>
        <p:spPr>
          <a:xfrm>
            <a:off x="497626" y="2352527"/>
            <a:ext cx="55749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WINGED VICTORY OF SAMOTHRACE </a:t>
            </a:r>
          </a:p>
        </p:txBody>
      </p:sp>
    </p:spTree>
    <p:extLst>
      <p:ext uri="{BB962C8B-B14F-4D97-AF65-F5344CB8AC3E}">
        <p14:creationId xmlns:p14="http://schemas.microsoft.com/office/powerpoint/2010/main" val="2673437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545A0-3F15-0987-187F-60B03C11B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E8561C4D-CCA3-22DD-4E35-0A5C6421A7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64A703E-48DB-9C87-B82A-7E45BCD4A186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BA5422-C125-CEB4-7A8D-58E548E07874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A46310-CED9-352D-DBF4-6A6693D7B088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F55176-F106-426D-B675-9DFD4480B7C6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BF0588-C76C-C0B2-8058-8795846157F4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0437F4-3BBB-9344-755F-0369968DB32E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F41FD0-3A20-88FF-547C-32BB3CE648CB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2165D1-C6E1-232E-0B1C-2B77FC44F07A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pic>
        <p:nvPicPr>
          <p:cNvPr id="4" name="Picture 3" descr="Discobolus - Wikipedia">
            <a:extLst>
              <a:ext uri="{FF2B5EF4-FFF2-40B4-BE49-F238E27FC236}">
                <a16:creationId xmlns:a16="http://schemas.microsoft.com/office/drawing/2014/main" id="{03D672BF-2139-ED17-837B-6CF9F3EED1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9" b="92823" l="10000" r="90800">
                        <a14:foregroundMark x1="24400" y1="89713" x2="34000" y2="92584"/>
                        <a14:foregroundMark x1="34000" y1="92584" x2="51200" y2="93062"/>
                        <a14:foregroundMark x1="51200" y1="93062" x2="64800" y2="90909"/>
                        <a14:foregroundMark x1="90800" y1="25598" x2="90800" y2="255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77724" y="270912"/>
            <a:ext cx="5960367" cy="996840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8831EF-E9A4-55E8-147B-048B1D752575}"/>
              </a:ext>
            </a:extLst>
          </p:cNvPr>
          <p:cNvSpPr txBox="1"/>
          <p:nvPr/>
        </p:nvSpPr>
        <p:spPr>
          <a:xfrm>
            <a:off x="-12936000" y="3234158"/>
            <a:ext cx="55115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DISCOBOLUS</a:t>
            </a:r>
          </a:p>
        </p:txBody>
      </p:sp>
      <p:pic>
        <p:nvPicPr>
          <p:cNvPr id="6" name="Picture 5" descr="Doryphoros | Museum of Classical Archaeology Databases">
            <a:extLst>
              <a:ext uri="{FF2B5EF4-FFF2-40B4-BE49-F238E27FC236}">
                <a16:creationId xmlns:a16="http://schemas.microsoft.com/office/drawing/2014/main" id="{0FF1FA69-41B9-B735-8668-DE9E1C1B64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731" b="98710" l="9091" r="88933">
                        <a14:foregroundMark x1="53360" y1="5161" x2="50988" y2="9677"/>
                        <a14:foregroundMark x1="42292" y1="82581" x2="37154" y2="87742"/>
                        <a14:foregroundMark x1="37154" y1="87742" x2="41107" y2="95914"/>
                        <a14:foregroundMark x1="41107" y1="95914" x2="63636" y2="95054"/>
                        <a14:foregroundMark x1="63636" y1="95054" x2="67194" y2="93548"/>
                        <a14:foregroundMark x1="54545" y1="96129" x2="29249" y2="987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13163" y="609466"/>
            <a:ext cx="5085712" cy="93448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752D5A-0FC1-ACAC-8E73-9E6DEE1F41BA}"/>
              </a:ext>
            </a:extLst>
          </p:cNvPr>
          <p:cNvSpPr txBox="1"/>
          <p:nvPr/>
        </p:nvSpPr>
        <p:spPr>
          <a:xfrm>
            <a:off x="-11433243" y="2814192"/>
            <a:ext cx="57856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DORYPHOROS</a:t>
            </a:r>
          </a:p>
        </p:txBody>
      </p:sp>
      <p:pic>
        <p:nvPicPr>
          <p:cNvPr id="2" name="Picture 1" descr="Phidias | Biography, Works, &amp; Facts | Britannica">
            <a:extLst>
              <a:ext uri="{FF2B5EF4-FFF2-40B4-BE49-F238E27FC236}">
                <a16:creationId xmlns:a16="http://schemas.microsoft.com/office/drawing/2014/main" id="{6A959119-B57F-1F75-1360-AEF28DE92F5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77724" y="1461819"/>
            <a:ext cx="6185461" cy="465267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B80C4B-1D15-2E49-ED88-55999B0A0A63}"/>
              </a:ext>
            </a:extLst>
          </p:cNvPr>
          <p:cNvSpPr txBox="1"/>
          <p:nvPr/>
        </p:nvSpPr>
        <p:spPr>
          <a:xfrm>
            <a:off x="-10636775" y="2184383"/>
            <a:ext cx="55115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VENUS DE MILO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20CB92-1CAA-CDE3-9B19-402923487FF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56" b="89898" l="9670" r="89890">
                        <a14:foregroundMark x1="27033" y1="17862" x2="27033" y2="17862"/>
                        <a14:foregroundMark x1="49670" y1="46413" x2="55385" y2="48023"/>
                        <a14:foregroundMark x1="26813" y1="21816" x2="26813" y2="21816"/>
                        <a14:foregroundMark x1="9670" y1="48463" x2="9670" y2="48463"/>
                        <a14:foregroundMark x1="79780" y1="27526" x2="79780" y2="27526"/>
                        <a14:foregroundMark x1="79780" y1="29136" x2="79780" y2="29136"/>
                        <a14:foregroundMark x1="80659" y1="27818" x2="80659" y2="27818"/>
                        <a14:foregroundMark x1="81758" y1="28111" x2="81758" y2="27818"/>
                        <a14:foregroundMark x1="82418" y1="27965" x2="82418" y2="27965"/>
                        <a14:foregroundMark x1="68571" y1="47877" x2="68571" y2="47877"/>
                        <a14:foregroundMark x1="69451" y1="48609" x2="72527" y2="51830"/>
                        <a14:foregroundMark x1="72967" y1="52123" x2="74725" y2="53587"/>
                        <a14:foregroundMark x1="74725" y1="53294" x2="76923" y2="54612"/>
                        <a14:foregroundMark x1="32747" y1="19766" x2="33626" y2="20059"/>
                        <a14:foregroundMark x1="83956" y1="27965" x2="83956" y2="279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82738" y="-1480577"/>
            <a:ext cx="5559051" cy="83385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C84D93-639A-CF8D-29C0-11485F503EAF}"/>
              </a:ext>
            </a:extLst>
          </p:cNvPr>
          <p:cNvSpPr txBox="1"/>
          <p:nvPr/>
        </p:nvSpPr>
        <p:spPr>
          <a:xfrm>
            <a:off x="1448208" y="2460737"/>
            <a:ext cx="102514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Set the standard for Western art: ideal beauty, humanism, proportion.</a:t>
            </a:r>
          </a:p>
        </p:txBody>
      </p:sp>
      <p:pic>
        <p:nvPicPr>
          <p:cNvPr id="11" name="Picture 10" descr="Venus de Milo: That Girl | The Art Minute">
            <a:extLst>
              <a:ext uri="{FF2B5EF4-FFF2-40B4-BE49-F238E27FC236}">
                <a16:creationId xmlns:a16="http://schemas.microsoft.com/office/drawing/2014/main" id="{34799242-11A1-0A34-7357-5530A0B4E7B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026" b="97658" l="10000" r="90000">
                        <a14:foregroundMark x1="48125" y1="7026" x2="44063" y2="7026"/>
                        <a14:foregroundMark x1="39375" y1="89461" x2="56563" y2="94379"/>
                        <a14:foregroundMark x1="56563" y1="94379" x2="57500" y2="88993"/>
                        <a14:foregroundMark x1="31875" y1="95550" x2="47813" y2="96487"/>
                        <a14:foregroundMark x1="47813" y1="96487" x2="66563" y2="94614"/>
                        <a14:foregroundMark x1="66563" y1="94614" x2="44688" y2="93911"/>
                        <a14:foregroundMark x1="27500" y1="96253" x2="70313" y2="976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40321" y="251041"/>
            <a:ext cx="6749616" cy="899948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9925B5-2951-084E-64EC-BE1823934478}"/>
              </a:ext>
            </a:extLst>
          </p:cNvPr>
          <p:cNvSpPr txBox="1"/>
          <p:nvPr/>
        </p:nvSpPr>
        <p:spPr>
          <a:xfrm>
            <a:off x="-11818195" y="1943896"/>
            <a:ext cx="46813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LAOCOÖN AND HIS SONS </a:t>
            </a:r>
          </a:p>
        </p:txBody>
      </p:sp>
      <p:pic>
        <p:nvPicPr>
          <p:cNvPr id="13" name="Picture 12" descr="Smarthistory – Athanadoros, Hagesandros, and Polydoros of Rhodes, Laocoön  and his Sons">
            <a:extLst>
              <a:ext uri="{FF2B5EF4-FFF2-40B4-BE49-F238E27FC236}">
                <a16:creationId xmlns:a16="http://schemas.microsoft.com/office/drawing/2014/main" id="{7A2C9685-87ED-B361-503C-E79E8EAC45F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084" b="98802" l="9695" r="89767">
                        <a14:foregroundMark x1="48115" y1="11078" x2="46320" y2="8084"/>
                        <a14:foregroundMark x1="50628" y1="88024" x2="44524" y2="94910"/>
                        <a14:foregroundMark x1="44524" y1="94910" x2="34470" y2="92515"/>
                        <a14:foregroundMark x1="68043" y1="95808" x2="69479" y2="95808"/>
                        <a14:foregroundMark x1="62298" y1="96407" x2="62298" y2="96407"/>
                        <a14:foregroundMark x1="59425" y1="97305" x2="64093" y2="98204"/>
                        <a14:foregroundMark x1="64093" y1="98204" x2="69838" y2="97305"/>
                        <a14:foregroundMark x1="71095" y1="97305" x2="72531" y2="98204"/>
                        <a14:foregroundMark x1="72711" y1="98204" x2="72890" y2="98802"/>
                        <a14:foregroundMark x1="38959" y1="32934" x2="39677" y2="37126"/>
                        <a14:foregroundMark x1="39677" y1="37425" x2="39677" y2="39521"/>
                        <a14:foregroundMark x1="36086" y1="24551" x2="36086" y2="24551"/>
                        <a14:foregroundMark x1="38061" y1="11078" x2="38061" y2="11078"/>
                        <a14:foregroundMark x1="36445" y1="25150" x2="36445" y2="25150"/>
                        <a14:backgroundMark x1="60144" y1="56886" x2="60144" y2="56886"/>
                        <a14:backgroundMark x1="60144" y1="57186" x2="60144" y2="57186"/>
                        <a14:backgroundMark x1="60323" y1="56287" x2="60144" y2="57485"/>
                        <a14:backgroundMark x1="62478" y1="84431" x2="63016" y2="87425"/>
                        <a14:backgroundMark x1="66427" y1="75449" x2="66427" y2="76647"/>
                        <a14:backgroundMark x1="66607" y1="79341" x2="66786" y2="80838"/>
                        <a14:backgroundMark x1="66786" y1="83234" x2="67145" y2="85030"/>
                        <a14:backgroundMark x1="67864" y1="68862" x2="67864" y2="68862"/>
                        <a14:backgroundMark x1="58528" y1="55090" x2="60682" y2="58982"/>
                        <a14:backgroundMark x1="58528" y1="47305" x2="58707" y2="48204"/>
                        <a14:backgroundMark x1="50987" y1="39222" x2="50987" y2="39222"/>
                        <a14:backgroundMark x1="50987" y1="39222" x2="51167" y2="40120"/>
                        <a14:backgroundMark x1="52962" y1="39222" x2="53680" y2="40419"/>
                        <a14:backgroundMark x1="38241" y1="39820" x2="38779" y2="41916"/>
                        <a14:backgroundMark x1="39677" y1="45210" x2="39497" y2="464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12254" y="-7363579"/>
            <a:ext cx="13219991" cy="7921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Smarthistory – Nike (Winged Victory) of Samothrace">
            <a:extLst>
              <a:ext uri="{FF2B5EF4-FFF2-40B4-BE49-F238E27FC236}">
                <a16:creationId xmlns:a16="http://schemas.microsoft.com/office/drawing/2014/main" id="{F17E1ECC-8CDD-2353-77E6-273E3DD98AFD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789" b="90000" l="9763" r="89941">
                        <a14:foregroundMark x1="53254" y1="10526" x2="54438" y2="5789"/>
                        <a14:foregroundMark x1="54734" y1="6842" x2="57396" y2="6842"/>
                        <a14:foregroundMark x1="32544" y1="22632" x2="32544" y2="23684"/>
                        <a14:foregroundMark x1="44970" y1="12105" x2="45562" y2="12105"/>
                        <a14:foregroundMark x1="46450" y1="11053" x2="46450" y2="11053"/>
                        <a14:foregroundMark x1="47041" y1="10000" x2="47041" y2="10000"/>
                        <a14:backgroundMark x1="21893" y1="23684" x2="18047" y2="778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17212" y="-7682445"/>
            <a:ext cx="15511932" cy="873029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39BA48-02C6-6198-869B-DEAC726FD86D}"/>
              </a:ext>
            </a:extLst>
          </p:cNvPr>
          <p:cNvSpPr txBox="1"/>
          <p:nvPr/>
        </p:nvSpPr>
        <p:spPr>
          <a:xfrm>
            <a:off x="964812" y="1047853"/>
            <a:ext cx="2692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4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LEGACY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7CF636-3278-F751-CC5E-DF09ABF6D5EF}"/>
              </a:ext>
            </a:extLst>
          </p:cNvPr>
          <p:cNvSpPr txBox="1"/>
          <p:nvPr/>
        </p:nvSpPr>
        <p:spPr>
          <a:xfrm>
            <a:off x="1448208" y="4150620"/>
            <a:ext cx="9784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Inspired Roman sculpture, which often copied Greek originals.</a:t>
            </a:r>
          </a:p>
        </p:txBody>
      </p:sp>
    </p:spTree>
    <p:extLst>
      <p:ext uri="{BB962C8B-B14F-4D97-AF65-F5344CB8AC3E}">
        <p14:creationId xmlns:p14="http://schemas.microsoft.com/office/powerpoint/2010/main" val="2832215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E1CF6-BF8C-9A3F-D746-D3B9143F3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C5795B99-70EE-2BBE-622D-EEE093FD0C2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6E62D30-DC67-C1D3-47A3-C30C7ED7429B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576A43-D342-EAB6-414D-15D52C57398C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6E096C-414F-26CE-06D2-6E0BAAC6F1CA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69DCF7-B80E-B4B8-B5DD-B68BE36C46D0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0FA71B-F400-9449-E08E-14BC35352F09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D11CF1-D44D-81C5-8E92-D318F399000C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4C5EC8-227B-DF36-0280-7ACE93C91B34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ECF8D6-CEDE-A9F3-8B5E-DBA4EF97255A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pic>
        <p:nvPicPr>
          <p:cNvPr id="4" name="Picture 3" descr="Discobolus - Wikipedia">
            <a:extLst>
              <a:ext uri="{FF2B5EF4-FFF2-40B4-BE49-F238E27FC236}">
                <a16:creationId xmlns:a16="http://schemas.microsoft.com/office/drawing/2014/main" id="{30232FA8-F3EA-B510-3BE2-2AE58FAAC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9" b="92823" l="10000" r="90800">
                        <a14:foregroundMark x1="24400" y1="89713" x2="34000" y2="92584"/>
                        <a14:foregroundMark x1="34000" y1="92584" x2="51200" y2="93062"/>
                        <a14:foregroundMark x1="51200" y1="93062" x2="64800" y2="90909"/>
                        <a14:foregroundMark x1="90800" y1="25598" x2="90800" y2="255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77724" y="270912"/>
            <a:ext cx="5960367" cy="996840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CA27DF-E38D-6AC2-F17B-F2B129F72A31}"/>
              </a:ext>
            </a:extLst>
          </p:cNvPr>
          <p:cNvSpPr txBox="1"/>
          <p:nvPr/>
        </p:nvSpPr>
        <p:spPr>
          <a:xfrm>
            <a:off x="-12936000" y="3234158"/>
            <a:ext cx="55115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DISCOBOLUS</a:t>
            </a:r>
          </a:p>
        </p:txBody>
      </p:sp>
      <p:pic>
        <p:nvPicPr>
          <p:cNvPr id="6" name="Picture 5" descr="Doryphoros | Museum of Classical Archaeology Databases">
            <a:extLst>
              <a:ext uri="{FF2B5EF4-FFF2-40B4-BE49-F238E27FC236}">
                <a16:creationId xmlns:a16="http://schemas.microsoft.com/office/drawing/2014/main" id="{D14F85A7-28CA-3563-32A5-9A24856D14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731" b="98710" l="9091" r="88933">
                        <a14:foregroundMark x1="53360" y1="5161" x2="50988" y2="9677"/>
                        <a14:foregroundMark x1="42292" y1="82581" x2="37154" y2="87742"/>
                        <a14:foregroundMark x1="37154" y1="87742" x2="41107" y2="95914"/>
                        <a14:foregroundMark x1="41107" y1="95914" x2="63636" y2="95054"/>
                        <a14:foregroundMark x1="63636" y1="95054" x2="67194" y2="93548"/>
                        <a14:foregroundMark x1="54545" y1="96129" x2="29249" y2="987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13163" y="609466"/>
            <a:ext cx="5085712" cy="93448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0FA106-1C82-D9E5-7E84-34EC5468AD15}"/>
              </a:ext>
            </a:extLst>
          </p:cNvPr>
          <p:cNvSpPr txBox="1"/>
          <p:nvPr/>
        </p:nvSpPr>
        <p:spPr>
          <a:xfrm>
            <a:off x="-11433243" y="2814192"/>
            <a:ext cx="57856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DORYPHOROS</a:t>
            </a:r>
          </a:p>
        </p:txBody>
      </p:sp>
      <p:pic>
        <p:nvPicPr>
          <p:cNvPr id="2" name="Picture 1" descr="Phidias | Biography, Works, &amp; Facts | Britannica">
            <a:extLst>
              <a:ext uri="{FF2B5EF4-FFF2-40B4-BE49-F238E27FC236}">
                <a16:creationId xmlns:a16="http://schemas.microsoft.com/office/drawing/2014/main" id="{8AF57A9A-4EE0-C6D1-6354-D429F2F0864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77724" y="1461819"/>
            <a:ext cx="6185461" cy="465267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CBE8B6-5E22-5CE0-1156-17FD25BF5C34}"/>
              </a:ext>
            </a:extLst>
          </p:cNvPr>
          <p:cNvSpPr txBox="1"/>
          <p:nvPr/>
        </p:nvSpPr>
        <p:spPr>
          <a:xfrm>
            <a:off x="-10636775" y="2184383"/>
            <a:ext cx="55115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VENUS DE MILO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F8D98D-D79C-8CDC-1D96-3BAEE596105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56" b="89898" l="9670" r="89890">
                        <a14:foregroundMark x1="27033" y1="17862" x2="27033" y2="17862"/>
                        <a14:foregroundMark x1="49670" y1="46413" x2="55385" y2="48023"/>
                        <a14:foregroundMark x1="26813" y1="21816" x2="26813" y2="21816"/>
                        <a14:foregroundMark x1="9670" y1="48463" x2="9670" y2="48463"/>
                        <a14:foregroundMark x1="79780" y1="27526" x2="79780" y2="27526"/>
                        <a14:foregroundMark x1="79780" y1="29136" x2="79780" y2="29136"/>
                        <a14:foregroundMark x1="80659" y1="27818" x2="80659" y2="27818"/>
                        <a14:foregroundMark x1="81758" y1="28111" x2="81758" y2="27818"/>
                        <a14:foregroundMark x1="82418" y1="27965" x2="82418" y2="27965"/>
                        <a14:foregroundMark x1="68571" y1="47877" x2="68571" y2="47877"/>
                        <a14:foregroundMark x1="69451" y1="48609" x2="72527" y2="51830"/>
                        <a14:foregroundMark x1="72967" y1="52123" x2="74725" y2="53587"/>
                        <a14:foregroundMark x1="74725" y1="53294" x2="76923" y2="54612"/>
                        <a14:foregroundMark x1="32747" y1="19766" x2="33626" y2="20059"/>
                        <a14:foregroundMark x1="83956" y1="27965" x2="83956" y2="279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82738" y="-1480577"/>
            <a:ext cx="5559051" cy="83385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A43FF7-D5EB-F963-78FC-6F066BC69FD4}"/>
              </a:ext>
            </a:extLst>
          </p:cNvPr>
          <p:cNvSpPr txBox="1"/>
          <p:nvPr/>
        </p:nvSpPr>
        <p:spPr>
          <a:xfrm>
            <a:off x="1448208" y="2460737"/>
            <a:ext cx="102514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Set the standard for Western art: ideal beauty, humanism, proportion.</a:t>
            </a:r>
          </a:p>
        </p:txBody>
      </p:sp>
      <p:pic>
        <p:nvPicPr>
          <p:cNvPr id="11" name="Picture 10" descr="Venus de Milo: That Girl | The Art Minute">
            <a:extLst>
              <a:ext uri="{FF2B5EF4-FFF2-40B4-BE49-F238E27FC236}">
                <a16:creationId xmlns:a16="http://schemas.microsoft.com/office/drawing/2014/main" id="{63F2389C-5E8F-C4EB-6595-AD98FDF3F0F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026" b="97658" l="10000" r="90000">
                        <a14:foregroundMark x1="48125" y1="7026" x2="44063" y2="7026"/>
                        <a14:foregroundMark x1="39375" y1="89461" x2="56563" y2="94379"/>
                        <a14:foregroundMark x1="56563" y1="94379" x2="57500" y2="88993"/>
                        <a14:foregroundMark x1="31875" y1="95550" x2="47813" y2="96487"/>
                        <a14:foregroundMark x1="47813" y1="96487" x2="66563" y2="94614"/>
                        <a14:foregroundMark x1="66563" y1="94614" x2="44688" y2="93911"/>
                        <a14:foregroundMark x1="27500" y1="96253" x2="70313" y2="976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40321" y="251041"/>
            <a:ext cx="6749616" cy="899948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9FE889-F10A-2AB8-26F3-132F1CEA93D3}"/>
              </a:ext>
            </a:extLst>
          </p:cNvPr>
          <p:cNvSpPr txBox="1"/>
          <p:nvPr/>
        </p:nvSpPr>
        <p:spPr>
          <a:xfrm>
            <a:off x="-11818195" y="1943896"/>
            <a:ext cx="46813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LAOCOÖN AND HIS SONS </a:t>
            </a:r>
          </a:p>
        </p:txBody>
      </p:sp>
      <p:pic>
        <p:nvPicPr>
          <p:cNvPr id="13" name="Picture 12" descr="Smarthistory – Athanadoros, Hagesandros, and Polydoros of Rhodes, Laocoön  and his Sons">
            <a:extLst>
              <a:ext uri="{FF2B5EF4-FFF2-40B4-BE49-F238E27FC236}">
                <a16:creationId xmlns:a16="http://schemas.microsoft.com/office/drawing/2014/main" id="{4AC3C117-C654-57A1-8D13-E2932230C7B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084" b="98802" l="9695" r="89767">
                        <a14:foregroundMark x1="48115" y1="11078" x2="46320" y2="8084"/>
                        <a14:foregroundMark x1="50628" y1="88024" x2="44524" y2="94910"/>
                        <a14:foregroundMark x1="44524" y1="94910" x2="34470" y2="92515"/>
                        <a14:foregroundMark x1="68043" y1="95808" x2="69479" y2="95808"/>
                        <a14:foregroundMark x1="62298" y1="96407" x2="62298" y2="96407"/>
                        <a14:foregroundMark x1="59425" y1="97305" x2="64093" y2="98204"/>
                        <a14:foregroundMark x1="64093" y1="98204" x2="69838" y2="97305"/>
                        <a14:foregroundMark x1="71095" y1="97305" x2="72531" y2="98204"/>
                        <a14:foregroundMark x1="72711" y1="98204" x2="72890" y2="98802"/>
                        <a14:foregroundMark x1="38959" y1="32934" x2="39677" y2="37126"/>
                        <a14:foregroundMark x1="39677" y1="37425" x2="39677" y2="39521"/>
                        <a14:foregroundMark x1="36086" y1="24551" x2="36086" y2="24551"/>
                        <a14:foregroundMark x1="38061" y1="11078" x2="38061" y2="11078"/>
                        <a14:foregroundMark x1="36445" y1="25150" x2="36445" y2="25150"/>
                        <a14:backgroundMark x1="60144" y1="56886" x2="60144" y2="56886"/>
                        <a14:backgroundMark x1="60144" y1="57186" x2="60144" y2="57186"/>
                        <a14:backgroundMark x1="60323" y1="56287" x2="60144" y2="57485"/>
                        <a14:backgroundMark x1="62478" y1="84431" x2="63016" y2="87425"/>
                        <a14:backgroundMark x1="66427" y1="75449" x2="66427" y2="76647"/>
                        <a14:backgroundMark x1="66607" y1="79341" x2="66786" y2="80838"/>
                        <a14:backgroundMark x1="66786" y1="83234" x2="67145" y2="85030"/>
                        <a14:backgroundMark x1="67864" y1="68862" x2="67864" y2="68862"/>
                        <a14:backgroundMark x1="58528" y1="55090" x2="60682" y2="58982"/>
                        <a14:backgroundMark x1="58528" y1="47305" x2="58707" y2="48204"/>
                        <a14:backgroundMark x1="50987" y1="39222" x2="50987" y2="39222"/>
                        <a14:backgroundMark x1="50987" y1="39222" x2="51167" y2="40120"/>
                        <a14:backgroundMark x1="52962" y1="39222" x2="53680" y2="40419"/>
                        <a14:backgroundMark x1="38241" y1="39820" x2="38779" y2="41916"/>
                        <a14:backgroundMark x1="39677" y1="45210" x2="39497" y2="464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12254" y="-7363579"/>
            <a:ext cx="13219991" cy="7921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Smarthistory – Nike (Winged Victory) of Samothrace">
            <a:extLst>
              <a:ext uri="{FF2B5EF4-FFF2-40B4-BE49-F238E27FC236}">
                <a16:creationId xmlns:a16="http://schemas.microsoft.com/office/drawing/2014/main" id="{450D17AD-E6AE-73EB-BE85-689158FD365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789" b="90000" l="9763" r="89941">
                        <a14:foregroundMark x1="53254" y1="10526" x2="54438" y2="5789"/>
                        <a14:foregroundMark x1="54734" y1="6842" x2="57396" y2="6842"/>
                        <a14:foregroundMark x1="32544" y1="22632" x2="32544" y2="23684"/>
                        <a14:foregroundMark x1="44970" y1="12105" x2="45562" y2="12105"/>
                        <a14:foregroundMark x1="46450" y1="11053" x2="46450" y2="11053"/>
                        <a14:foregroundMark x1="47041" y1="10000" x2="47041" y2="10000"/>
                        <a14:backgroundMark x1="21893" y1="23684" x2="18047" y2="778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17212" y="-7682445"/>
            <a:ext cx="15511932" cy="873029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243C8CF-240E-A8C9-8525-016817BA33C4}"/>
              </a:ext>
            </a:extLst>
          </p:cNvPr>
          <p:cNvSpPr txBox="1"/>
          <p:nvPr/>
        </p:nvSpPr>
        <p:spPr>
          <a:xfrm>
            <a:off x="964812" y="1047853"/>
            <a:ext cx="2692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4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LEGACY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FC31E7-51B3-B8FA-27CF-F0EB479AD40F}"/>
              </a:ext>
            </a:extLst>
          </p:cNvPr>
          <p:cNvSpPr txBox="1"/>
          <p:nvPr/>
        </p:nvSpPr>
        <p:spPr>
          <a:xfrm>
            <a:off x="1448208" y="4150620"/>
            <a:ext cx="9784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Inspired Roman sculpture, which often copied Greek originals.</a:t>
            </a:r>
          </a:p>
        </p:txBody>
      </p:sp>
    </p:spTree>
    <p:extLst>
      <p:ext uri="{BB962C8B-B14F-4D97-AF65-F5344CB8AC3E}">
        <p14:creationId xmlns:p14="http://schemas.microsoft.com/office/powerpoint/2010/main" val="1556527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5B75C-E25E-9A6D-D341-49F4760DE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087D20C5-7DA4-8495-5622-AD77137E3E8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6687E17-1354-F842-A6B7-DE0FEF368C21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9F685B-3B91-0E19-2B7A-306BEA10AE1E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4F03CC-13F5-4329-6771-8F4FFA2661CF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4246FC-82D3-50B3-DB99-DE6D27F628E8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8A77A4-0459-0E62-CBC4-700D84190F9C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2D6142-99CD-E8AC-4929-362EE7DF0DAB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2D8746-3398-D458-8C90-B987BC3A5A52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8017AA-1CE1-E61B-3BA9-270417EEAEFA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pic>
        <p:nvPicPr>
          <p:cNvPr id="4" name="Picture 3" descr="Discobolus - Wikipedia">
            <a:extLst>
              <a:ext uri="{FF2B5EF4-FFF2-40B4-BE49-F238E27FC236}">
                <a16:creationId xmlns:a16="http://schemas.microsoft.com/office/drawing/2014/main" id="{CD4B2D49-C25C-C802-7960-C68A8EFD8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9" b="92823" l="10000" r="90800">
                        <a14:foregroundMark x1="24400" y1="89713" x2="34000" y2="92584"/>
                        <a14:foregroundMark x1="34000" y1="92584" x2="51200" y2="93062"/>
                        <a14:foregroundMark x1="51200" y1="93062" x2="64800" y2="90909"/>
                        <a14:foregroundMark x1="90800" y1="25598" x2="90800" y2="255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77724" y="270912"/>
            <a:ext cx="5960367" cy="996840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E81B68-5DE8-09AC-0C88-4EC5C411069E}"/>
              </a:ext>
            </a:extLst>
          </p:cNvPr>
          <p:cNvSpPr txBox="1"/>
          <p:nvPr/>
        </p:nvSpPr>
        <p:spPr>
          <a:xfrm>
            <a:off x="-12936000" y="3234158"/>
            <a:ext cx="55115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DISCOBOLUS</a:t>
            </a:r>
          </a:p>
        </p:txBody>
      </p:sp>
      <p:pic>
        <p:nvPicPr>
          <p:cNvPr id="6" name="Picture 5" descr="Doryphoros | Museum of Classical Archaeology Databases">
            <a:extLst>
              <a:ext uri="{FF2B5EF4-FFF2-40B4-BE49-F238E27FC236}">
                <a16:creationId xmlns:a16="http://schemas.microsoft.com/office/drawing/2014/main" id="{7374FBDE-55C9-6F0A-C141-642D312821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731" b="98710" l="9091" r="88933">
                        <a14:foregroundMark x1="53360" y1="5161" x2="50988" y2="9677"/>
                        <a14:foregroundMark x1="42292" y1="82581" x2="37154" y2="87742"/>
                        <a14:foregroundMark x1="37154" y1="87742" x2="41107" y2="95914"/>
                        <a14:foregroundMark x1="41107" y1="95914" x2="63636" y2="95054"/>
                        <a14:foregroundMark x1="63636" y1="95054" x2="67194" y2="93548"/>
                        <a14:foregroundMark x1="54545" y1="96129" x2="29249" y2="987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13163" y="609466"/>
            <a:ext cx="5085712" cy="93448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770AB6-DA30-F1C8-D756-73CFAFD2A2A0}"/>
              </a:ext>
            </a:extLst>
          </p:cNvPr>
          <p:cNvSpPr txBox="1"/>
          <p:nvPr/>
        </p:nvSpPr>
        <p:spPr>
          <a:xfrm>
            <a:off x="-11433243" y="2814192"/>
            <a:ext cx="57856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DORYPHOROS</a:t>
            </a:r>
          </a:p>
        </p:txBody>
      </p:sp>
      <p:pic>
        <p:nvPicPr>
          <p:cNvPr id="2" name="Picture 1" descr="Phidias | Biography, Works, &amp; Facts | Britannica">
            <a:extLst>
              <a:ext uri="{FF2B5EF4-FFF2-40B4-BE49-F238E27FC236}">
                <a16:creationId xmlns:a16="http://schemas.microsoft.com/office/drawing/2014/main" id="{41131602-C740-0450-7DF9-874FD98AB41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77724" y="1461819"/>
            <a:ext cx="6185461" cy="465267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4AE2D9-6506-C9AD-D3D8-35EFFE8EFFB5}"/>
              </a:ext>
            </a:extLst>
          </p:cNvPr>
          <p:cNvSpPr txBox="1"/>
          <p:nvPr/>
        </p:nvSpPr>
        <p:spPr>
          <a:xfrm>
            <a:off x="-10636775" y="2184383"/>
            <a:ext cx="55115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VENUS DE MILO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2B0DEB-0A71-4552-0777-A7121461201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56" b="89898" l="9670" r="89890">
                        <a14:foregroundMark x1="27033" y1="17862" x2="27033" y2="17862"/>
                        <a14:foregroundMark x1="49670" y1="46413" x2="55385" y2="48023"/>
                        <a14:foregroundMark x1="26813" y1="21816" x2="26813" y2="21816"/>
                        <a14:foregroundMark x1="9670" y1="48463" x2="9670" y2="48463"/>
                        <a14:foregroundMark x1="79780" y1="27526" x2="79780" y2="27526"/>
                        <a14:foregroundMark x1="79780" y1="29136" x2="79780" y2="29136"/>
                        <a14:foregroundMark x1="80659" y1="27818" x2="80659" y2="27818"/>
                        <a14:foregroundMark x1="81758" y1="28111" x2="81758" y2="27818"/>
                        <a14:foregroundMark x1="82418" y1="27965" x2="82418" y2="27965"/>
                        <a14:foregroundMark x1="68571" y1="47877" x2="68571" y2="47877"/>
                        <a14:foregroundMark x1="69451" y1="48609" x2="72527" y2="51830"/>
                        <a14:foregroundMark x1="72967" y1="52123" x2="74725" y2="53587"/>
                        <a14:foregroundMark x1="74725" y1="53294" x2="76923" y2="54612"/>
                        <a14:foregroundMark x1="32747" y1="19766" x2="33626" y2="20059"/>
                        <a14:foregroundMark x1="83956" y1="27965" x2="83956" y2="279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82738" y="-1480577"/>
            <a:ext cx="5559051" cy="8338577"/>
          </a:xfrm>
          <a:prstGeom prst="rect">
            <a:avLst/>
          </a:prstGeom>
        </p:spPr>
      </p:pic>
      <p:pic>
        <p:nvPicPr>
          <p:cNvPr id="11" name="Picture 10" descr="Venus de Milo: That Girl | The Art Minute">
            <a:extLst>
              <a:ext uri="{FF2B5EF4-FFF2-40B4-BE49-F238E27FC236}">
                <a16:creationId xmlns:a16="http://schemas.microsoft.com/office/drawing/2014/main" id="{99AFBCCC-F118-CD41-1374-9445F654D9C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026" b="97658" l="10000" r="90000">
                        <a14:foregroundMark x1="48125" y1="7026" x2="44063" y2="7026"/>
                        <a14:foregroundMark x1="39375" y1="89461" x2="56563" y2="94379"/>
                        <a14:foregroundMark x1="56563" y1="94379" x2="57500" y2="88993"/>
                        <a14:foregroundMark x1="31875" y1="95550" x2="47813" y2="96487"/>
                        <a14:foregroundMark x1="47813" y1="96487" x2="66563" y2="94614"/>
                        <a14:foregroundMark x1="66563" y1="94614" x2="44688" y2="93911"/>
                        <a14:foregroundMark x1="27500" y1="96253" x2="70313" y2="976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40321" y="251041"/>
            <a:ext cx="6749616" cy="899948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9C0A1E-9621-231C-9031-DBD06DD8B23A}"/>
              </a:ext>
            </a:extLst>
          </p:cNvPr>
          <p:cNvSpPr txBox="1"/>
          <p:nvPr/>
        </p:nvSpPr>
        <p:spPr>
          <a:xfrm>
            <a:off x="-11818195" y="1943896"/>
            <a:ext cx="46813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LAOCOÖN AND HIS SONS </a:t>
            </a:r>
          </a:p>
        </p:txBody>
      </p:sp>
      <p:pic>
        <p:nvPicPr>
          <p:cNvPr id="13" name="Picture 12" descr="Smarthistory – Athanadoros, Hagesandros, and Polydoros of Rhodes, Laocoön  and his Sons">
            <a:extLst>
              <a:ext uri="{FF2B5EF4-FFF2-40B4-BE49-F238E27FC236}">
                <a16:creationId xmlns:a16="http://schemas.microsoft.com/office/drawing/2014/main" id="{6A4079C8-DD4D-5431-E08D-35C3020D15D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084" b="98802" l="9695" r="89767">
                        <a14:foregroundMark x1="48115" y1="11078" x2="46320" y2="8084"/>
                        <a14:foregroundMark x1="50628" y1="88024" x2="44524" y2="94910"/>
                        <a14:foregroundMark x1="44524" y1="94910" x2="34470" y2="92515"/>
                        <a14:foregroundMark x1="68043" y1="95808" x2="69479" y2="95808"/>
                        <a14:foregroundMark x1="62298" y1="96407" x2="62298" y2="96407"/>
                        <a14:foregroundMark x1="59425" y1="97305" x2="64093" y2="98204"/>
                        <a14:foregroundMark x1="64093" y1="98204" x2="69838" y2="97305"/>
                        <a14:foregroundMark x1="71095" y1="97305" x2="72531" y2="98204"/>
                        <a14:foregroundMark x1="72711" y1="98204" x2="72890" y2="98802"/>
                        <a14:foregroundMark x1="38959" y1="32934" x2="39677" y2="37126"/>
                        <a14:foregroundMark x1="39677" y1="37425" x2="39677" y2="39521"/>
                        <a14:foregroundMark x1="36086" y1="24551" x2="36086" y2="24551"/>
                        <a14:foregroundMark x1="38061" y1="11078" x2="38061" y2="11078"/>
                        <a14:foregroundMark x1="36445" y1="25150" x2="36445" y2="25150"/>
                        <a14:backgroundMark x1="60144" y1="56886" x2="60144" y2="56886"/>
                        <a14:backgroundMark x1="60144" y1="57186" x2="60144" y2="57186"/>
                        <a14:backgroundMark x1="60323" y1="56287" x2="60144" y2="57485"/>
                        <a14:backgroundMark x1="62478" y1="84431" x2="63016" y2="87425"/>
                        <a14:backgroundMark x1="66427" y1="75449" x2="66427" y2="76647"/>
                        <a14:backgroundMark x1="66607" y1="79341" x2="66786" y2="80838"/>
                        <a14:backgroundMark x1="66786" y1="83234" x2="67145" y2="85030"/>
                        <a14:backgroundMark x1="67864" y1="68862" x2="67864" y2="68862"/>
                        <a14:backgroundMark x1="58528" y1="55090" x2="60682" y2="58982"/>
                        <a14:backgroundMark x1="58528" y1="47305" x2="58707" y2="48204"/>
                        <a14:backgroundMark x1="50987" y1="39222" x2="50987" y2="39222"/>
                        <a14:backgroundMark x1="50987" y1="39222" x2="51167" y2="40120"/>
                        <a14:backgroundMark x1="52962" y1="39222" x2="53680" y2="40419"/>
                        <a14:backgroundMark x1="38241" y1="39820" x2="38779" y2="41916"/>
                        <a14:backgroundMark x1="39677" y1="45210" x2="39497" y2="464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12254" y="-7363579"/>
            <a:ext cx="13219991" cy="7921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Smarthistory – Nike (Winged Victory) of Samothrace">
            <a:extLst>
              <a:ext uri="{FF2B5EF4-FFF2-40B4-BE49-F238E27FC236}">
                <a16:creationId xmlns:a16="http://schemas.microsoft.com/office/drawing/2014/main" id="{7BCE5130-9845-221F-2C2E-B68E37A97D4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789" b="90000" l="9763" r="89941">
                        <a14:foregroundMark x1="53254" y1="10526" x2="54438" y2="5789"/>
                        <a14:foregroundMark x1="54734" y1="6842" x2="57396" y2="6842"/>
                        <a14:foregroundMark x1="32544" y1="22632" x2="32544" y2="23684"/>
                        <a14:foregroundMark x1="44970" y1="12105" x2="45562" y2="12105"/>
                        <a14:foregroundMark x1="46450" y1="11053" x2="46450" y2="11053"/>
                        <a14:foregroundMark x1="47041" y1="10000" x2="47041" y2="10000"/>
                        <a14:backgroundMark x1="21893" y1="23684" x2="18047" y2="778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17212" y="-7682445"/>
            <a:ext cx="15511932" cy="873029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7D85D1F-1B6B-15F4-9779-E60F149DEB11}"/>
              </a:ext>
            </a:extLst>
          </p:cNvPr>
          <p:cNvSpPr txBox="1"/>
          <p:nvPr/>
        </p:nvSpPr>
        <p:spPr>
          <a:xfrm>
            <a:off x="964812" y="1047853"/>
            <a:ext cx="2692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4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LEGACY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FC4803-28C2-F96D-3942-63AF301F7438}"/>
              </a:ext>
            </a:extLst>
          </p:cNvPr>
          <p:cNvSpPr txBox="1"/>
          <p:nvPr/>
        </p:nvSpPr>
        <p:spPr>
          <a:xfrm>
            <a:off x="1845434" y="3741989"/>
            <a:ext cx="85366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Continue to shape modern concepts of beauty and the human form.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1C220A-9D74-2431-1587-0DFE81F44CBB}"/>
              </a:ext>
            </a:extLst>
          </p:cNvPr>
          <p:cNvSpPr txBox="1"/>
          <p:nvPr/>
        </p:nvSpPr>
        <p:spPr>
          <a:xfrm>
            <a:off x="1845433" y="2587827"/>
            <a:ext cx="96250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Influenced Renaissance and Neoclassical art.</a:t>
            </a:r>
          </a:p>
        </p:txBody>
      </p:sp>
    </p:spTree>
    <p:extLst>
      <p:ext uri="{BB962C8B-B14F-4D97-AF65-F5344CB8AC3E}">
        <p14:creationId xmlns:p14="http://schemas.microsoft.com/office/powerpoint/2010/main" val="362185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6807E-B26C-E0A6-73CB-0D6B7A39B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91841970-B58A-E99C-48E1-56BB87EC94B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1CA16D9-5365-30D6-4B1C-AFEE5C6AAF09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54DC96-8FAE-09C1-0B9B-49A08BA8838F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1535CF-1F02-3FF5-3831-580B76454D54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6D3A41-B7FB-5412-6CA7-A428FC44C7B9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F589F5-A442-06DE-A465-58CCA7734602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920353-E673-4695-93E3-F0655CCB5939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5CDFCE-88F3-9EF6-01AD-144A399AB7CD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A66399-1770-18F1-1933-58E0E0D60213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pic>
        <p:nvPicPr>
          <p:cNvPr id="4" name="Picture 3" descr="Discobolus - Wikipedia">
            <a:extLst>
              <a:ext uri="{FF2B5EF4-FFF2-40B4-BE49-F238E27FC236}">
                <a16:creationId xmlns:a16="http://schemas.microsoft.com/office/drawing/2014/main" id="{990023F7-D7E1-AF3B-D11C-2AF004BF6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9" b="92823" l="10000" r="90800">
                        <a14:foregroundMark x1="24400" y1="89713" x2="34000" y2="92584"/>
                        <a14:foregroundMark x1="34000" y1="92584" x2="51200" y2="93062"/>
                        <a14:foregroundMark x1="51200" y1="93062" x2="64800" y2="90909"/>
                        <a14:foregroundMark x1="90800" y1="25598" x2="90800" y2="255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77724" y="270912"/>
            <a:ext cx="5960367" cy="996840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22D48A-184F-1F7F-9688-3E7565AE5A04}"/>
              </a:ext>
            </a:extLst>
          </p:cNvPr>
          <p:cNvSpPr txBox="1"/>
          <p:nvPr/>
        </p:nvSpPr>
        <p:spPr>
          <a:xfrm>
            <a:off x="-12936000" y="3234158"/>
            <a:ext cx="55115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DISCOBOLUS</a:t>
            </a:r>
          </a:p>
        </p:txBody>
      </p:sp>
      <p:pic>
        <p:nvPicPr>
          <p:cNvPr id="6" name="Picture 5" descr="Doryphoros | Museum of Classical Archaeology Databases">
            <a:extLst>
              <a:ext uri="{FF2B5EF4-FFF2-40B4-BE49-F238E27FC236}">
                <a16:creationId xmlns:a16="http://schemas.microsoft.com/office/drawing/2014/main" id="{EDCC8143-392D-C691-BF67-407434151E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731" b="98710" l="9091" r="88933">
                        <a14:foregroundMark x1="53360" y1="5161" x2="50988" y2="9677"/>
                        <a14:foregroundMark x1="42292" y1="82581" x2="37154" y2="87742"/>
                        <a14:foregroundMark x1="37154" y1="87742" x2="41107" y2="95914"/>
                        <a14:foregroundMark x1="41107" y1="95914" x2="63636" y2="95054"/>
                        <a14:foregroundMark x1="63636" y1="95054" x2="67194" y2="93548"/>
                        <a14:foregroundMark x1="54545" y1="96129" x2="29249" y2="987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13163" y="609466"/>
            <a:ext cx="5085712" cy="93448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DE9F3A-E25F-5F8D-E69A-DDD43E1FFBD4}"/>
              </a:ext>
            </a:extLst>
          </p:cNvPr>
          <p:cNvSpPr txBox="1"/>
          <p:nvPr/>
        </p:nvSpPr>
        <p:spPr>
          <a:xfrm>
            <a:off x="-11433243" y="2814192"/>
            <a:ext cx="57856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DORYPHOROS</a:t>
            </a:r>
          </a:p>
        </p:txBody>
      </p:sp>
      <p:pic>
        <p:nvPicPr>
          <p:cNvPr id="2" name="Picture 1" descr="Phidias | Biography, Works, &amp; Facts | Britannica">
            <a:extLst>
              <a:ext uri="{FF2B5EF4-FFF2-40B4-BE49-F238E27FC236}">
                <a16:creationId xmlns:a16="http://schemas.microsoft.com/office/drawing/2014/main" id="{151F934F-89E2-FBB1-3875-C21B2298346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77724" y="1461819"/>
            <a:ext cx="6185461" cy="465267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4753F4-B927-8800-913C-D046E4F0AAC3}"/>
              </a:ext>
            </a:extLst>
          </p:cNvPr>
          <p:cNvSpPr txBox="1"/>
          <p:nvPr/>
        </p:nvSpPr>
        <p:spPr>
          <a:xfrm>
            <a:off x="-10636775" y="2184383"/>
            <a:ext cx="55115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VENUS DE MILO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85D1C1-D699-1B42-0C10-82DFB45D7D0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56" b="89898" l="9670" r="89890">
                        <a14:foregroundMark x1="27033" y1="17862" x2="27033" y2="17862"/>
                        <a14:foregroundMark x1="49670" y1="46413" x2="55385" y2="48023"/>
                        <a14:foregroundMark x1="26813" y1="21816" x2="26813" y2="21816"/>
                        <a14:foregroundMark x1="9670" y1="48463" x2="9670" y2="48463"/>
                        <a14:foregroundMark x1="79780" y1="27526" x2="79780" y2="27526"/>
                        <a14:foregroundMark x1="79780" y1="29136" x2="79780" y2="29136"/>
                        <a14:foregroundMark x1="80659" y1="27818" x2="80659" y2="27818"/>
                        <a14:foregroundMark x1="81758" y1="28111" x2="81758" y2="27818"/>
                        <a14:foregroundMark x1="82418" y1="27965" x2="82418" y2="27965"/>
                        <a14:foregroundMark x1="68571" y1="47877" x2="68571" y2="47877"/>
                        <a14:foregroundMark x1="69451" y1="48609" x2="72527" y2="51830"/>
                        <a14:foregroundMark x1="72967" y1="52123" x2="74725" y2="53587"/>
                        <a14:foregroundMark x1="74725" y1="53294" x2="76923" y2="54612"/>
                        <a14:foregroundMark x1="32747" y1="19766" x2="33626" y2="20059"/>
                        <a14:foregroundMark x1="83956" y1="27965" x2="83956" y2="279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82738" y="-1480577"/>
            <a:ext cx="5559051" cy="8338577"/>
          </a:xfrm>
          <a:prstGeom prst="rect">
            <a:avLst/>
          </a:prstGeom>
        </p:spPr>
      </p:pic>
      <p:pic>
        <p:nvPicPr>
          <p:cNvPr id="11" name="Picture 10" descr="Venus de Milo: That Girl | The Art Minute">
            <a:extLst>
              <a:ext uri="{FF2B5EF4-FFF2-40B4-BE49-F238E27FC236}">
                <a16:creationId xmlns:a16="http://schemas.microsoft.com/office/drawing/2014/main" id="{75415589-D794-7B63-7B1E-8C60E8D19A7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026" b="97658" l="10000" r="90000">
                        <a14:foregroundMark x1="48125" y1="7026" x2="44063" y2="7026"/>
                        <a14:foregroundMark x1="39375" y1="89461" x2="56563" y2="94379"/>
                        <a14:foregroundMark x1="56563" y1="94379" x2="57500" y2="88993"/>
                        <a14:foregroundMark x1="31875" y1="95550" x2="47813" y2="96487"/>
                        <a14:foregroundMark x1="47813" y1="96487" x2="66563" y2="94614"/>
                        <a14:foregroundMark x1="66563" y1="94614" x2="44688" y2="93911"/>
                        <a14:foregroundMark x1="27500" y1="96253" x2="70313" y2="976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40321" y="251041"/>
            <a:ext cx="6749616" cy="899948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6A62A2-A767-2DFA-EEF0-C1AA28682CA2}"/>
              </a:ext>
            </a:extLst>
          </p:cNvPr>
          <p:cNvSpPr txBox="1"/>
          <p:nvPr/>
        </p:nvSpPr>
        <p:spPr>
          <a:xfrm>
            <a:off x="-11818195" y="1943896"/>
            <a:ext cx="468137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LAOCOÖN AND HIS SONS </a:t>
            </a:r>
          </a:p>
        </p:txBody>
      </p:sp>
      <p:pic>
        <p:nvPicPr>
          <p:cNvPr id="13" name="Picture 12" descr="Smarthistory – Athanadoros, Hagesandros, and Polydoros of Rhodes, Laocoön  and his Sons">
            <a:extLst>
              <a:ext uri="{FF2B5EF4-FFF2-40B4-BE49-F238E27FC236}">
                <a16:creationId xmlns:a16="http://schemas.microsoft.com/office/drawing/2014/main" id="{AFBDB566-D225-0C13-42A0-C0CA066463B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084" b="98802" l="9695" r="89767">
                        <a14:foregroundMark x1="48115" y1="11078" x2="46320" y2="8084"/>
                        <a14:foregroundMark x1="50628" y1="88024" x2="44524" y2="94910"/>
                        <a14:foregroundMark x1="44524" y1="94910" x2="34470" y2="92515"/>
                        <a14:foregroundMark x1="68043" y1="95808" x2="69479" y2="95808"/>
                        <a14:foregroundMark x1="62298" y1="96407" x2="62298" y2="96407"/>
                        <a14:foregroundMark x1="59425" y1="97305" x2="64093" y2="98204"/>
                        <a14:foregroundMark x1="64093" y1="98204" x2="69838" y2="97305"/>
                        <a14:foregroundMark x1="71095" y1="97305" x2="72531" y2="98204"/>
                        <a14:foregroundMark x1="72711" y1="98204" x2="72890" y2="98802"/>
                        <a14:foregroundMark x1="38959" y1="32934" x2="39677" y2="37126"/>
                        <a14:foregroundMark x1="39677" y1="37425" x2="39677" y2="39521"/>
                        <a14:foregroundMark x1="36086" y1="24551" x2="36086" y2="24551"/>
                        <a14:foregroundMark x1="38061" y1="11078" x2="38061" y2="11078"/>
                        <a14:foregroundMark x1="36445" y1="25150" x2="36445" y2="25150"/>
                        <a14:backgroundMark x1="60144" y1="56886" x2="60144" y2="56886"/>
                        <a14:backgroundMark x1="60144" y1="57186" x2="60144" y2="57186"/>
                        <a14:backgroundMark x1="60323" y1="56287" x2="60144" y2="57485"/>
                        <a14:backgroundMark x1="62478" y1="84431" x2="63016" y2="87425"/>
                        <a14:backgroundMark x1="66427" y1="75449" x2="66427" y2="76647"/>
                        <a14:backgroundMark x1="66607" y1="79341" x2="66786" y2="80838"/>
                        <a14:backgroundMark x1="66786" y1="83234" x2="67145" y2="85030"/>
                        <a14:backgroundMark x1="67864" y1="68862" x2="67864" y2="68862"/>
                        <a14:backgroundMark x1="58528" y1="55090" x2="60682" y2="58982"/>
                        <a14:backgroundMark x1="58528" y1="47305" x2="58707" y2="48204"/>
                        <a14:backgroundMark x1="50987" y1="39222" x2="50987" y2="39222"/>
                        <a14:backgroundMark x1="50987" y1="39222" x2="51167" y2="40120"/>
                        <a14:backgroundMark x1="52962" y1="39222" x2="53680" y2="40419"/>
                        <a14:backgroundMark x1="38241" y1="39820" x2="38779" y2="41916"/>
                        <a14:backgroundMark x1="39677" y1="45210" x2="39497" y2="464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12254" y="-7363579"/>
            <a:ext cx="13219991" cy="7921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Smarthistory – Nike (Winged Victory) of Samothrace">
            <a:extLst>
              <a:ext uri="{FF2B5EF4-FFF2-40B4-BE49-F238E27FC236}">
                <a16:creationId xmlns:a16="http://schemas.microsoft.com/office/drawing/2014/main" id="{75D2689A-388F-1DA5-C98B-C9D79DB8074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789" b="90000" l="9763" r="89941">
                        <a14:foregroundMark x1="53254" y1="10526" x2="54438" y2="5789"/>
                        <a14:foregroundMark x1="54734" y1="6842" x2="57396" y2="6842"/>
                        <a14:foregroundMark x1="32544" y1="22632" x2="32544" y2="23684"/>
                        <a14:foregroundMark x1="44970" y1="12105" x2="45562" y2="12105"/>
                        <a14:foregroundMark x1="46450" y1="11053" x2="46450" y2="11053"/>
                        <a14:foregroundMark x1="47041" y1="10000" x2="47041" y2="10000"/>
                        <a14:backgroundMark x1="21893" y1="23684" x2="18047" y2="778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17212" y="-7682445"/>
            <a:ext cx="15511932" cy="873029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5A10BB-B052-131D-0E65-CF7E866E988A}"/>
              </a:ext>
            </a:extLst>
          </p:cNvPr>
          <p:cNvSpPr txBox="1"/>
          <p:nvPr/>
        </p:nvSpPr>
        <p:spPr>
          <a:xfrm>
            <a:off x="964812" y="1047853"/>
            <a:ext cx="2692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4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LEGACY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16E70B-B5FD-F32F-59F9-EFEAACA9AD6E}"/>
              </a:ext>
            </a:extLst>
          </p:cNvPr>
          <p:cNvSpPr txBox="1"/>
          <p:nvPr/>
        </p:nvSpPr>
        <p:spPr>
          <a:xfrm>
            <a:off x="1845434" y="3741989"/>
            <a:ext cx="85366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Continue to shape modern concepts of beauty and the human form.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803E62-36C6-B27A-DDD8-2820395BE12D}"/>
              </a:ext>
            </a:extLst>
          </p:cNvPr>
          <p:cNvSpPr txBox="1"/>
          <p:nvPr/>
        </p:nvSpPr>
        <p:spPr>
          <a:xfrm>
            <a:off x="1845433" y="2587827"/>
            <a:ext cx="96250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Influenced Renaissance and Neoclassical art.</a:t>
            </a:r>
          </a:p>
        </p:txBody>
      </p:sp>
    </p:spTree>
    <p:extLst>
      <p:ext uri="{BB962C8B-B14F-4D97-AF65-F5344CB8AC3E}">
        <p14:creationId xmlns:p14="http://schemas.microsoft.com/office/powerpoint/2010/main" val="506452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3ED5D-1542-A223-88F4-74FA0D9FC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2651A186-CA35-C153-8915-479DF950D66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23E197-33AD-9E75-D211-4B67C2FB8A9F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4132E0-A8CC-5899-3D5F-D7B5E92F0C7F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05B9A7-73CD-E79D-2A69-A299875F5754}"/>
              </a:ext>
            </a:extLst>
          </p:cNvPr>
          <p:cNvSpPr txBox="1"/>
          <p:nvPr/>
        </p:nvSpPr>
        <p:spPr>
          <a:xfrm>
            <a:off x="656525" y="1578531"/>
            <a:ext cx="10878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GREEK ARCHITECTURE’ </a:t>
            </a:r>
            <a:r>
              <a:rPr lang="en-PH" sz="44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CHARACTERISTICS</a:t>
            </a:r>
            <a:r>
              <a:rPr lang="en-PH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BCAA1A-3E13-EA2F-CEDC-1AA24763E7F9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986580-CD7A-FF07-5666-1E32E05299C3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02B895-52D9-71D1-E5B9-6F96F9A3A74A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DF1612-DC02-736C-8802-2C3E46C8F409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1E6757-0157-97B1-A9C6-FC169D33F55A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63998D-E62B-774A-F7F3-09C371993721}"/>
              </a:ext>
            </a:extLst>
          </p:cNvPr>
          <p:cNvSpPr txBox="1"/>
          <p:nvPr/>
        </p:nvSpPr>
        <p:spPr>
          <a:xfrm>
            <a:off x="919996" y="3127851"/>
            <a:ext cx="33139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HARMONIC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0D8723-8A1F-6DC1-3C57-EF92891CCFAB}"/>
              </a:ext>
            </a:extLst>
          </p:cNvPr>
          <p:cNvSpPr txBox="1"/>
          <p:nvPr/>
        </p:nvSpPr>
        <p:spPr>
          <a:xfrm>
            <a:off x="4438950" y="3092496"/>
            <a:ext cx="27582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BALANCE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B234B-285F-AD0F-BB36-50F0098EF060}"/>
              </a:ext>
            </a:extLst>
          </p:cNvPr>
          <p:cNvSpPr txBox="1"/>
          <p:nvPr/>
        </p:nvSpPr>
        <p:spPr>
          <a:xfrm>
            <a:off x="7402243" y="3100944"/>
            <a:ext cx="55981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PROPORTIONATE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48909D-0628-3BDA-7E54-B3E991CD2867}"/>
              </a:ext>
            </a:extLst>
          </p:cNvPr>
          <p:cNvSpPr txBox="1"/>
          <p:nvPr/>
        </p:nvSpPr>
        <p:spPr>
          <a:xfrm>
            <a:off x="6224833" y="4313889"/>
            <a:ext cx="70281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MARBLE &amp; LIMESTONE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D2275E-959B-1C79-2B00-399A695B27CF}"/>
              </a:ext>
            </a:extLst>
          </p:cNvPr>
          <p:cNvSpPr txBox="1"/>
          <p:nvPr/>
        </p:nvSpPr>
        <p:spPr>
          <a:xfrm>
            <a:off x="1123371" y="4313889"/>
            <a:ext cx="49726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POST AND LINTEL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33D9EE-FF62-423B-280A-43C94E6CB977}"/>
              </a:ext>
            </a:extLst>
          </p:cNvPr>
          <p:cNvSpPr txBox="1"/>
          <p:nvPr/>
        </p:nvSpPr>
        <p:spPr>
          <a:xfrm>
            <a:off x="3224806" y="5279469"/>
            <a:ext cx="70281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TEMPLE AS HOUSE OF GODS</a:t>
            </a:r>
          </a:p>
        </p:txBody>
      </p:sp>
    </p:spTree>
    <p:extLst>
      <p:ext uri="{BB962C8B-B14F-4D97-AF65-F5344CB8AC3E}">
        <p14:creationId xmlns:p14="http://schemas.microsoft.com/office/powerpoint/2010/main" val="573970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B2B73-65BA-DB92-33C3-1CB50DAC4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1B726445-40EE-991A-E4FC-0E7CC021C5C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F47DA3B-5485-01DE-A9E3-7E8A73D2B569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56848F-7DF0-4FF8-9BED-9F11AAE89135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95FF25-E79D-919F-D05E-C1257AB12BC7}"/>
              </a:ext>
            </a:extLst>
          </p:cNvPr>
          <p:cNvSpPr txBox="1"/>
          <p:nvPr/>
        </p:nvSpPr>
        <p:spPr>
          <a:xfrm>
            <a:off x="656525" y="1578531"/>
            <a:ext cx="10878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GREEK ARCHITECTURE’ </a:t>
            </a:r>
            <a:r>
              <a:rPr lang="en-PH" sz="44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CHARACTERISTICS</a:t>
            </a:r>
            <a:r>
              <a:rPr lang="en-PH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6E617A-46FC-8DF6-E50C-C50FAC3198BC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514534-FC65-EA04-0B99-88102326C205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B0D4A9-D083-5BC8-CC8F-BC75D7A7B271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3F34DC-130B-F699-EBE7-F3F86A48005D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83F160-8607-3CFA-0744-C62429EEBE78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A02A32-F5BC-78EC-5585-484B0C66F188}"/>
              </a:ext>
            </a:extLst>
          </p:cNvPr>
          <p:cNvSpPr txBox="1"/>
          <p:nvPr/>
        </p:nvSpPr>
        <p:spPr>
          <a:xfrm>
            <a:off x="919996" y="3127851"/>
            <a:ext cx="33139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HARMONIC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5A94B1-CA7D-76AD-DBB6-C22BE29D86AE}"/>
              </a:ext>
            </a:extLst>
          </p:cNvPr>
          <p:cNvSpPr txBox="1"/>
          <p:nvPr/>
        </p:nvSpPr>
        <p:spPr>
          <a:xfrm>
            <a:off x="4438950" y="3092496"/>
            <a:ext cx="27582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BALANCE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8AE169-5085-6D42-0A4A-70F60720D0B6}"/>
              </a:ext>
            </a:extLst>
          </p:cNvPr>
          <p:cNvSpPr txBox="1"/>
          <p:nvPr/>
        </p:nvSpPr>
        <p:spPr>
          <a:xfrm>
            <a:off x="7402243" y="3100944"/>
            <a:ext cx="55981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PROPORTIONATE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BCCB16-D002-349B-31C3-BE782FCB79A0}"/>
              </a:ext>
            </a:extLst>
          </p:cNvPr>
          <p:cNvSpPr txBox="1"/>
          <p:nvPr/>
        </p:nvSpPr>
        <p:spPr>
          <a:xfrm>
            <a:off x="6224833" y="4313889"/>
            <a:ext cx="70281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MARBLE &amp; LIMESTONE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B1CE32-C97A-158F-7C8F-9DE46F712F92}"/>
              </a:ext>
            </a:extLst>
          </p:cNvPr>
          <p:cNvSpPr txBox="1"/>
          <p:nvPr/>
        </p:nvSpPr>
        <p:spPr>
          <a:xfrm>
            <a:off x="1123371" y="4313889"/>
            <a:ext cx="49726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POST AND LINTEL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B3334C-4266-2F09-C010-490349CB92AD}"/>
              </a:ext>
            </a:extLst>
          </p:cNvPr>
          <p:cNvSpPr txBox="1"/>
          <p:nvPr/>
        </p:nvSpPr>
        <p:spPr>
          <a:xfrm>
            <a:off x="3224806" y="5279469"/>
            <a:ext cx="70281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TEMPLE AS HOUSE OF GODS</a:t>
            </a:r>
          </a:p>
        </p:txBody>
      </p:sp>
    </p:spTree>
    <p:extLst>
      <p:ext uri="{BB962C8B-B14F-4D97-AF65-F5344CB8AC3E}">
        <p14:creationId xmlns:p14="http://schemas.microsoft.com/office/powerpoint/2010/main" val="3472389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3D024-7605-0B66-27D6-B0E26CB75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418C807C-6C51-4FF0-01A7-FBDC7B7BA29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96D091-D1C8-537D-0D53-42B414369CB2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3EA04C-4E34-1080-D244-017632F0C4B1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7E9A3D-892D-338E-B22B-C2A461B52043}"/>
              </a:ext>
            </a:extLst>
          </p:cNvPr>
          <p:cNvSpPr txBox="1"/>
          <p:nvPr/>
        </p:nvSpPr>
        <p:spPr>
          <a:xfrm>
            <a:off x="656525" y="1578531"/>
            <a:ext cx="10878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GREEK ARCHITECTURE’ </a:t>
            </a:r>
            <a:r>
              <a:rPr lang="en-PH" sz="44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CHARACTERISTICS</a:t>
            </a:r>
            <a:r>
              <a:rPr lang="en-PH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EFD470-C730-7621-39F5-D0BAE9C9346F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5FE270-F4F3-7576-B7D4-A43B01CAC173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4D9C2B-0708-3BAD-0AA2-3B80797EA2E1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A454F6-8720-99C1-4B6A-8815B232FC5A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94408D-F0BE-A74E-1115-4D5FFD70E822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B0D1FA-1797-5A9F-A96F-E4AECC28485B}"/>
              </a:ext>
            </a:extLst>
          </p:cNvPr>
          <p:cNvSpPr txBox="1"/>
          <p:nvPr/>
        </p:nvSpPr>
        <p:spPr>
          <a:xfrm>
            <a:off x="919996" y="3127851"/>
            <a:ext cx="33139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HARMONIC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AE7946-7A46-929B-6948-D07B798F0131}"/>
              </a:ext>
            </a:extLst>
          </p:cNvPr>
          <p:cNvSpPr txBox="1"/>
          <p:nvPr/>
        </p:nvSpPr>
        <p:spPr>
          <a:xfrm>
            <a:off x="4438950" y="3092496"/>
            <a:ext cx="27582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BALANCE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4C791F-A24C-1B35-98A8-CD698D086260}"/>
              </a:ext>
            </a:extLst>
          </p:cNvPr>
          <p:cNvSpPr txBox="1"/>
          <p:nvPr/>
        </p:nvSpPr>
        <p:spPr>
          <a:xfrm>
            <a:off x="7402243" y="3100944"/>
            <a:ext cx="55981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PROPORTIONATE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EFA352-0705-F192-B3BA-2F9959DA287C}"/>
              </a:ext>
            </a:extLst>
          </p:cNvPr>
          <p:cNvSpPr txBox="1"/>
          <p:nvPr/>
        </p:nvSpPr>
        <p:spPr>
          <a:xfrm>
            <a:off x="6224833" y="4313889"/>
            <a:ext cx="70281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MARBLE &amp; LIMESTONE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D87351-463F-0D90-8C2F-ACC58821BD0E}"/>
              </a:ext>
            </a:extLst>
          </p:cNvPr>
          <p:cNvSpPr txBox="1"/>
          <p:nvPr/>
        </p:nvSpPr>
        <p:spPr>
          <a:xfrm>
            <a:off x="1123371" y="4313889"/>
            <a:ext cx="49726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POST AND LINTEL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26EE51-4F21-98A7-E2A9-00DCDC0BF06F}"/>
              </a:ext>
            </a:extLst>
          </p:cNvPr>
          <p:cNvSpPr txBox="1"/>
          <p:nvPr/>
        </p:nvSpPr>
        <p:spPr>
          <a:xfrm>
            <a:off x="3224806" y="5279469"/>
            <a:ext cx="70281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TEMPLE AS HOUSE OF GODS</a:t>
            </a:r>
          </a:p>
        </p:txBody>
      </p:sp>
    </p:spTree>
    <p:extLst>
      <p:ext uri="{BB962C8B-B14F-4D97-AF65-F5344CB8AC3E}">
        <p14:creationId xmlns:p14="http://schemas.microsoft.com/office/powerpoint/2010/main" val="3391685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600FF-ABCE-257B-4940-9C74DA24A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61967B56-8535-59F9-AAD1-6CBF9B196D1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8268930-6024-2F68-2BAF-B33CDC33A689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2D3BF2-5ED0-89B5-9B0A-E6DE3CB27C82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60D860-6BDE-1F8E-8B78-A98BD6956796}"/>
              </a:ext>
            </a:extLst>
          </p:cNvPr>
          <p:cNvSpPr txBox="1"/>
          <p:nvPr/>
        </p:nvSpPr>
        <p:spPr>
          <a:xfrm>
            <a:off x="656525" y="1578531"/>
            <a:ext cx="10878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GREEK ARCHITECTURE’ </a:t>
            </a:r>
            <a:r>
              <a:rPr lang="en-PH" sz="44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CHARACTERISTICS</a:t>
            </a:r>
            <a:r>
              <a:rPr lang="en-PH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A4EC91-6823-299E-791B-3A49276A7889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C8A337-D53B-E235-A2E8-4EB08F6F7BD3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530FE6-1013-38B3-2CAD-6C71E5C6FFAD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83FEE9-7298-3D71-8AD9-6E261D587AF2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7B0CE9-1485-F9F1-EFB1-5141DEE67C7F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1F3971-9F14-307B-F584-C4AAF147DD7C}"/>
              </a:ext>
            </a:extLst>
          </p:cNvPr>
          <p:cNvSpPr txBox="1"/>
          <p:nvPr/>
        </p:nvSpPr>
        <p:spPr>
          <a:xfrm>
            <a:off x="919996" y="3127851"/>
            <a:ext cx="33139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HARMONIC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1C07A4-E6BE-70B9-E00B-0D4CF42593C0}"/>
              </a:ext>
            </a:extLst>
          </p:cNvPr>
          <p:cNvSpPr txBox="1"/>
          <p:nvPr/>
        </p:nvSpPr>
        <p:spPr>
          <a:xfrm>
            <a:off x="4438950" y="3092496"/>
            <a:ext cx="27582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BALANCE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075BDD-4128-CA18-BA8D-19385ED9F47B}"/>
              </a:ext>
            </a:extLst>
          </p:cNvPr>
          <p:cNvSpPr txBox="1"/>
          <p:nvPr/>
        </p:nvSpPr>
        <p:spPr>
          <a:xfrm>
            <a:off x="7402243" y="3100944"/>
            <a:ext cx="55981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PROPORTIONATE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796A3F-9F3E-9D57-A843-BAA2120B9BFC}"/>
              </a:ext>
            </a:extLst>
          </p:cNvPr>
          <p:cNvSpPr txBox="1"/>
          <p:nvPr/>
        </p:nvSpPr>
        <p:spPr>
          <a:xfrm>
            <a:off x="6224833" y="4313889"/>
            <a:ext cx="70281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MARBLE &amp; LIMESTONE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B7281A-E4D6-B37B-BF11-3DDA92FB53F3}"/>
              </a:ext>
            </a:extLst>
          </p:cNvPr>
          <p:cNvSpPr txBox="1"/>
          <p:nvPr/>
        </p:nvSpPr>
        <p:spPr>
          <a:xfrm>
            <a:off x="1123371" y="4313889"/>
            <a:ext cx="49726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POST AND LINTEL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A11E15-0BA2-D469-1FD9-EA34D2C36D9A}"/>
              </a:ext>
            </a:extLst>
          </p:cNvPr>
          <p:cNvSpPr txBox="1"/>
          <p:nvPr/>
        </p:nvSpPr>
        <p:spPr>
          <a:xfrm>
            <a:off x="2819692" y="5279469"/>
            <a:ext cx="70281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TEMPLE AS HOUSE OF GODS</a:t>
            </a:r>
          </a:p>
        </p:txBody>
      </p:sp>
    </p:spTree>
    <p:extLst>
      <p:ext uri="{BB962C8B-B14F-4D97-AF65-F5344CB8AC3E}">
        <p14:creationId xmlns:p14="http://schemas.microsoft.com/office/powerpoint/2010/main" val="972305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D8E92-4429-4CA1-9DC5-726B52E73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54FAE109-E6E6-3C62-09D4-2AB9D0F59EF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2204E14-D538-15B9-D675-D2E0766A10DC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7435EE-7524-6D70-2DD3-210AA5ADBBFC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BCFF1D-1386-60E8-3302-E514BB4D6AEE}"/>
              </a:ext>
            </a:extLst>
          </p:cNvPr>
          <p:cNvSpPr txBox="1"/>
          <p:nvPr/>
        </p:nvSpPr>
        <p:spPr>
          <a:xfrm>
            <a:off x="2489939" y="1290243"/>
            <a:ext cx="72489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THREE CLASSICAL ORDER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760134-F739-9F6A-BDDC-AD462CAD63BD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C395B4-858E-CDB3-4D1A-12DE908EEDB6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D8FD49-CBCD-DB1C-1CD5-FE23D154D692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D4FA7A-176B-6059-4BA7-65688FE1419C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596B41-23D4-5A30-9D51-D949B60A4FA5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C92FD6-DD92-ACFB-6FED-98EC4FFAB9C2}"/>
              </a:ext>
            </a:extLst>
          </p:cNvPr>
          <p:cNvSpPr txBox="1"/>
          <p:nvPr/>
        </p:nvSpPr>
        <p:spPr>
          <a:xfrm>
            <a:off x="1066903" y="2157667"/>
            <a:ext cx="20522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DORIC</a:t>
            </a:r>
          </a:p>
        </p:txBody>
      </p:sp>
      <p:pic>
        <p:nvPicPr>
          <p:cNvPr id="8" name="Picture 7" descr="Greek and Roman Columns - Museum of Natural Sciences | University of  Saskatchewan">
            <a:extLst>
              <a:ext uri="{FF2B5EF4-FFF2-40B4-BE49-F238E27FC236}">
                <a16:creationId xmlns:a16="http://schemas.microsoft.com/office/drawing/2014/main" id="{ECDC1360-09D3-8D10-F19C-76C5041668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69" b="98425" l="394" r="99213">
                        <a14:foregroundMark x1="38583" y1="88189" x2="60236" y2="93307"/>
                        <a14:foregroundMark x1="60236" y1="93307" x2="64567" y2="66535"/>
                        <a14:foregroundMark x1="64567" y1="66535" x2="49606" y2="28740"/>
                        <a14:foregroundMark x1="49606" y1="28740" x2="27165" y2="11417"/>
                        <a14:foregroundMark x1="27165" y1="11417" x2="75197" y2="6693"/>
                        <a14:foregroundMark x1="75197" y1="6693" x2="93701" y2="9055"/>
                        <a14:foregroundMark x1="96457" y1="10630" x2="40157" y2="4724"/>
                        <a14:foregroundMark x1="40157" y1="4724" x2="16142" y2="6693"/>
                        <a14:foregroundMark x1="16142" y1="6693" x2="41339" y2="1969"/>
                        <a14:foregroundMark x1="41339" y1="1969" x2="99606" y2="9449"/>
                        <a14:foregroundMark x1="90157" y1="7874" x2="7874" y2="7087"/>
                        <a14:foregroundMark x1="14961" y1="1969" x2="6693" y2="14567"/>
                        <a14:foregroundMark x1="7480" y1="1969" x2="394" y2="10236"/>
                        <a14:foregroundMark x1="18504" y1="23228" x2="39764" y2="22047"/>
                        <a14:foregroundMark x1="39764" y1="22047" x2="58268" y2="22835"/>
                        <a14:foregroundMark x1="43701" y1="51181" x2="33465" y2="85433"/>
                        <a14:foregroundMark x1="33465" y1="85433" x2="52756" y2="98031"/>
                        <a14:foregroundMark x1="52756" y1="98031" x2="68504" y2="79528"/>
                        <a14:foregroundMark x1="68504" y1="79528" x2="68504" y2="75984"/>
                        <a14:foregroundMark x1="34252" y1="61417" x2="31890" y2="94488"/>
                        <a14:foregroundMark x1="69291" y1="71260" x2="68898" y2="94488"/>
                        <a14:foregroundMark x1="27953" y1="69291" x2="30315" y2="97244"/>
                        <a14:foregroundMark x1="27165" y1="72835" x2="29134" y2="49606"/>
                        <a14:foregroundMark x1="25591" y1="17717" x2="36220" y2="19685"/>
                        <a14:foregroundMark x1="61417" y1="19685" x2="77559" y2="18898"/>
                        <a14:foregroundMark x1="28740" y1="75591" x2="28740" y2="97638"/>
                        <a14:foregroundMark x1="28740" y1="97638" x2="29134" y2="98031"/>
                        <a14:foregroundMark x1="26772" y1="74803" x2="27559" y2="98425"/>
                        <a14:foregroundMark x1="70472" y1="52756" x2="70866" y2="98425"/>
                        <a14:foregroundMark x1="91732" y1="6299" x2="95669" y2="55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728" y="3335479"/>
            <a:ext cx="2638727" cy="2638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5+ Hundred Doric Order Draw Royalty-Free Images, Stock Photos &amp; Pictures |  Shutterstock">
            <a:extLst>
              <a:ext uri="{FF2B5EF4-FFF2-40B4-BE49-F238E27FC236}">
                <a16:creationId xmlns:a16="http://schemas.microsoft.com/office/drawing/2014/main" id="{48E2D905-A9A6-8534-6145-DEC84FF2AE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643" b="98929" l="8986" r="88986">
                        <a14:foregroundMark x1="11594" y1="27143" x2="10145" y2="27143"/>
                        <a14:foregroundMark x1="79130" y1="10357" x2="79420" y2="88571"/>
                        <a14:foregroundMark x1="17971" y1="80714" x2="37391" y2="93571"/>
                        <a14:foregroundMark x1="37391" y1="93571" x2="50435" y2="90714"/>
                        <a14:foregroundMark x1="18551" y1="82857" x2="24638" y2="92500"/>
                        <a14:foregroundMark x1="69565" y1="6071" x2="84348" y2="5714"/>
                        <a14:foregroundMark x1="84348" y1="5714" x2="87536" y2="4643"/>
                        <a14:foregroundMark x1="73913" y1="18214" x2="71594" y2="71071"/>
                        <a14:foregroundMark x1="71594" y1="71071" x2="72464" y2="72143"/>
                        <a14:foregroundMark x1="17681" y1="83571" x2="18261" y2="92500"/>
                        <a14:foregroundMark x1="36232" y1="93214" x2="18551" y2="94643"/>
                        <a14:foregroundMark x1="36522" y1="94286" x2="49275" y2="93214"/>
                        <a14:foregroundMark x1="47246" y1="91786" x2="51014" y2="96071"/>
                        <a14:foregroundMark x1="50145" y1="92857" x2="16812" y2="96071"/>
                        <a14:foregroundMark x1="17101" y1="91786" x2="35072" y2="98214"/>
                        <a14:foregroundMark x1="35072" y1="98214" x2="48406" y2="989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2927108"/>
            <a:ext cx="3932058" cy="3196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Corinthian Column Capital marble Greek Roman large luxury home decor – The  Ancient Home">
            <a:extLst>
              <a:ext uri="{FF2B5EF4-FFF2-40B4-BE49-F238E27FC236}">
                <a16:creationId xmlns:a16="http://schemas.microsoft.com/office/drawing/2014/main" id="{F71C3DEB-CF84-6EF8-31C6-12B23CD0B7A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119" b="98784" l="7962" r="92994">
                        <a14:foregroundMark x1="17197" y1="19453" x2="8280" y2="21277"/>
                        <a14:foregroundMark x1="90446" y1="21884" x2="93312" y2="22492"/>
                        <a14:foregroundMark x1="54459" y1="79027" x2="50955" y2="94529"/>
                        <a14:foregroundMark x1="50637" y1="95745" x2="50000" y2="987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043" y="2702756"/>
            <a:ext cx="3054492" cy="319666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B65F09-29EF-8F0D-D669-CF4C23FF62DC}"/>
              </a:ext>
            </a:extLst>
          </p:cNvPr>
          <p:cNvSpPr txBox="1"/>
          <p:nvPr/>
        </p:nvSpPr>
        <p:spPr>
          <a:xfrm>
            <a:off x="5218716" y="2147867"/>
            <a:ext cx="17545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IONIC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547A66-4504-D186-E780-7BA5D9AF9ED8}"/>
              </a:ext>
            </a:extLst>
          </p:cNvPr>
          <p:cNvSpPr txBox="1"/>
          <p:nvPr/>
        </p:nvSpPr>
        <p:spPr>
          <a:xfrm>
            <a:off x="8465982" y="2155181"/>
            <a:ext cx="35311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CORINTHIAN</a:t>
            </a:r>
          </a:p>
        </p:txBody>
      </p:sp>
    </p:spTree>
    <p:extLst>
      <p:ext uri="{BB962C8B-B14F-4D97-AF65-F5344CB8AC3E}">
        <p14:creationId xmlns:p14="http://schemas.microsoft.com/office/powerpoint/2010/main" val="730488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985C1-0A39-30CA-DBA6-D0BAC1724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1D0B2EB2-E328-C522-207A-2984660B74A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6820B6C-5CC8-2D0D-3BF9-053581F319E4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4" name="Picture 13" descr="A white pillar with a red top&#10;&#10;AI-generated content may be incorrect.">
            <a:extLst>
              <a:ext uri="{FF2B5EF4-FFF2-40B4-BE49-F238E27FC236}">
                <a16:creationId xmlns:a16="http://schemas.microsoft.com/office/drawing/2014/main" id="{BCA1659E-BA61-0D4F-95C0-69BB3151F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00" b="92500" l="9786" r="89858">
                        <a14:foregroundMark x1="32206" y1="92700" x2="64057" y2="92500"/>
                        <a14:foregroundMark x1="64057" y1="92500" x2="55338" y2="86500"/>
                        <a14:foregroundMark x1="55338" y1="86500" x2="54270" y2="86700"/>
                        <a14:foregroundMark x1="33808" y1="8200" x2="60142" y2="7500"/>
                        <a14:foregroundMark x1="60142" y1="7500" x2="38968" y2="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-446992"/>
            <a:ext cx="4209790" cy="74907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49F23D-803C-7CA1-4287-27D0AFCC84FC}"/>
              </a:ext>
            </a:extLst>
          </p:cNvPr>
          <p:cNvSpPr txBox="1"/>
          <p:nvPr/>
        </p:nvSpPr>
        <p:spPr>
          <a:xfrm>
            <a:off x="-11798557" y="2596258"/>
            <a:ext cx="6487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54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BUST OF NEFERTITI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DCD07B-BE5F-410E-CD07-F31C1F8F2FDD}"/>
              </a:ext>
            </a:extLst>
          </p:cNvPr>
          <p:cNvSpPr txBox="1"/>
          <p:nvPr/>
        </p:nvSpPr>
        <p:spPr>
          <a:xfrm>
            <a:off x="-11364942" y="3398313"/>
            <a:ext cx="580325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c.1345 BCE) — </a:t>
            </a:r>
            <a:r>
              <a:rPr lang="en-PH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Thutmose</a:t>
            </a:r>
            <a:r>
              <a:rPr lang="en-PH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(workshop) — iconic Amarna portrait. </a:t>
            </a:r>
          </a:p>
          <a:p>
            <a:endParaRPr lang="en-PH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 descr="After a Lesson on Michelangelo's David, a Florida Principal Loses Her Job">
            <a:extLst>
              <a:ext uri="{FF2B5EF4-FFF2-40B4-BE49-F238E27FC236}">
                <a16:creationId xmlns:a16="http://schemas.microsoft.com/office/drawing/2014/main" id="{1144EC43-F1CD-CF7C-D1CD-E1C28608A11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258" b="97476" l="32796" r="64191">
                        <a14:foregroundMark x1="46321" y1="6940" x2="46741" y2="5258"/>
                        <a14:foregroundMark x1="47232" y1="90536" x2="50596" y2="97581"/>
                        <a14:foregroundMark x1="50596" y1="97581" x2="56552" y2="99054"/>
                        <a14:foregroundMark x1="56552" y1="99054" x2="60196" y2="97476"/>
                        <a14:foregroundMark x1="60196" y1="97476" x2="60547" y2="93586"/>
                        <a14:backgroundMark x1="54800" y1="34490" x2="56272" y2="37645"/>
                        <a14:backgroundMark x1="42677" y1="36909" x2="41906" y2="42376"/>
                        <a14:backgroundMark x1="41626" y1="44795" x2="40925" y2="49842"/>
                        <a14:backgroundMark x1="41906" y1="33859" x2="41906" y2="33859"/>
                        <a14:backgroundMark x1="56552" y1="34280" x2="56622" y2="35226"/>
                        <a14:backgroundMark x1="60897" y1="33754" x2="60547" y2="35121"/>
                        <a14:backgroundMark x1="56762" y1="34280" x2="56903" y2="35121"/>
                        <a14:backgroundMark x1="49825" y1="17350" x2="50456" y2="172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71" r="31868"/>
          <a:stretch>
            <a:fillRect/>
          </a:stretch>
        </p:blipFill>
        <p:spPr bwMode="auto">
          <a:xfrm>
            <a:off x="-4957799" y="-316365"/>
            <a:ext cx="4957799" cy="843975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E5851B6-79E8-EF78-F09C-4FC004F37864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80EE05-7B60-F14B-061B-C017A0528209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8FC16E-BC28-D3D1-FC93-3ABADE595FCB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EF6F78-DFE3-8CDE-58C7-BCEA0B6423CC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F67B45-D1D5-5711-16B5-564DB06F5340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1BF187-C719-C35A-0318-3D777F7D0B0B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6C38E0-E901-8091-C178-14FD4AEFB8FE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pic>
        <p:nvPicPr>
          <p:cNvPr id="4" name="Picture 3" descr="Nefertiti Bust - Wikipedia">
            <a:extLst>
              <a:ext uri="{FF2B5EF4-FFF2-40B4-BE49-F238E27FC236}">
                <a16:creationId xmlns:a16="http://schemas.microsoft.com/office/drawing/2014/main" id="{AECDAE74-EA08-EE49-E666-28ECC24D3F4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844" b="98810" l="2239" r="96020">
                        <a14:foregroundMark x1="42040" y1="8844" x2="42040" y2="8844"/>
                        <a14:foregroundMark x1="13930" y1="93027" x2="83085" y2="95578"/>
                        <a14:foregroundMark x1="83085" y1="95578" x2="86816" y2="94388"/>
                        <a14:foregroundMark x1="93284" y1="94388" x2="78358" y2="91327"/>
                        <a14:foregroundMark x1="95274" y1="93707" x2="96020" y2="98810"/>
                        <a14:foregroundMark x1="13930" y1="95238" x2="2239" y2="95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12600" y="466753"/>
            <a:ext cx="4046070" cy="5924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Mask of Tutankhamun - Wikipedia">
            <a:extLst>
              <a:ext uri="{FF2B5EF4-FFF2-40B4-BE49-F238E27FC236}">
                <a16:creationId xmlns:a16="http://schemas.microsoft.com/office/drawing/2014/main" id="{3C63E6D4-08ED-2684-15C2-CBD4A13EACF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744" b="98628" l="1288" r="95923">
                        <a14:foregroundMark x1="52146" y1="7547" x2="28755" y2="28473"/>
                        <a14:foregroundMark x1="28755" y1="28473" x2="23605" y2="43225"/>
                        <a14:foregroundMark x1="23605" y1="43225" x2="25322" y2="45455"/>
                        <a14:foregroundMark x1="55150" y1="81990" x2="46137" y2="90566"/>
                        <a14:foregroundMark x1="48283" y1="91252" x2="33906" y2="89537"/>
                        <a14:foregroundMark x1="42918" y1="89708" x2="59013" y2="90738"/>
                        <a14:foregroundMark x1="44635" y1="12693" x2="29185" y2="22470"/>
                        <a14:foregroundMark x1="53004" y1="4460" x2="53648" y2="4117"/>
                        <a14:foregroundMark x1="54506" y1="3774" x2="54506" y2="3774"/>
                        <a14:foregroundMark x1="54077" y1="3602" x2="54077" y2="3602"/>
                        <a14:foregroundMark x1="17811" y1="50943" x2="12232" y2="70326"/>
                        <a14:foregroundMark x1="60468" y1="93572" x2="60866" y2="93624"/>
                        <a14:foregroundMark x1="33691" y1="90051" x2="57353" y2="93162"/>
                        <a14:foregroundMark x1="54908" y1="95288" x2="48117" y2="95895"/>
                        <a14:foregroundMark x1="55161" y1="97915" x2="48833" y2="97229"/>
                        <a14:foregroundMark x1="29399" y1="89880" x2="28314" y2="90308"/>
                        <a14:foregroundMark x1="36910" y1="89194" x2="21245" y2="84391"/>
                        <a14:foregroundMark x1="21245" y1="84391" x2="19661" y2="85597"/>
                        <a14:foregroundMark x1="21674" y1="86964" x2="20456" y2="86902"/>
                        <a14:foregroundMark x1="53648" y1="2744" x2="53648" y2="2744"/>
                        <a14:foregroundMark x1="51931" y1="2916" x2="51931" y2="2916"/>
                        <a14:foregroundMark x1="27682" y1="16810" x2="22961" y2="21612"/>
                        <a14:foregroundMark x1="25107" y1="15780" x2="25107" y2="15780"/>
                        <a14:backgroundMark x1="3648" y1="83877" x2="13734" y2="97599"/>
                        <a14:backgroundMark x1="13734" y1="97599" x2="41416" y2="98456"/>
                        <a14:backgroundMark x1="41416" y1="98456" x2="42918" y2="97770"/>
                        <a14:backgroundMark x1="27897" y1="98113" x2="15236" y2="90566"/>
                        <a14:backgroundMark x1="15236" y1="90566" x2="14592" y2="89537"/>
                        <a14:backgroundMark x1="21674" y1="92624" x2="31330" y2="94168"/>
                        <a14:backgroundMark x1="16738" y1="88851" x2="11803" y2="85592"/>
                        <a14:backgroundMark x1="14378" y1="86106" x2="16738" y2="88508"/>
                        <a14:backgroundMark x1="12661" y1="86449" x2="25751" y2="95026"/>
                        <a14:backgroundMark x1="25751" y1="95026" x2="29828" y2="93654"/>
                        <a14:backgroundMark x1="27253" y1="93825" x2="10944" y2="88336"/>
                        <a14:backgroundMark x1="10944" y1="88336" x2="10300" y2="86792"/>
                        <a14:backgroundMark x1="15665" y1="93482" x2="34979" y2="96055"/>
                        <a14:backgroundMark x1="29828" y1="94683" x2="9227" y2="99314"/>
                        <a14:backgroundMark x1="95279" y1="87822" x2="85622" y2="99314"/>
                        <a14:backgroundMark x1="85622" y1="99314" x2="85622" y2="99314"/>
                        <a14:backgroundMark x1="97639" y1="88165" x2="93133" y2="97599"/>
                        <a14:backgroundMark x1="97639" y1="90738" x2="71888" y2="95540"/>
                        <a14:backgroundMark x1="71888" y1="95540" x2="66309" y2="97942"/>
                        <a14:backgroundMark x1="91202" y1="94168" x2="62232" y2="96741"/>
                        <a14:backgroundMark x1="69957" y1="95883" x2="60300" y2="98113"/>
                        <a14:backgroundMark x1="62446" y1="96055" x2="59657" y2="96055"/>
                        <a14:backgroundMark x1="40558" y1="95026" x2="46137" y2="98285"/>
                        <a14:backgroundMark x1="48069" y1="96226" x2="45064" y2="96055"/>
                        <a14:backgroundMark x1="45708" y1="94854" x2="44421" y2="96569"/>
                        <a14:backgroundMark x1="59442" y1="94854" x2="59871" y2="99314"/>
                        <a14:backgroundMark x1="60300" y1="93825" x2="60300" y2="938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631" y="1070531"/>
            <a:ext cx="4585622" cy="573352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DB49EC-CFCD-E09F-DCC6-07441C05A5C1}"/>
              </a:ext>
            </a:extLst>
          </p:cNvPr>
          <p:cNvSpPr txBox="1"/>
          <p:nvPr/>
        </p:nvSpPr>
        <p:spPr>
          <a:xfrm>
            <a:off x="-100069" y="2656331"/>
            <a:ext cx="8292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8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MASK OF TUTANKHAMUN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6FD893-1C28-37B8-F245-02384639B164}"/>
              </a:ext>
            </a:extLst>
          </p:cNvPr>
          <p:cNvSpPr txBox="1"/>
          <p:nvPr/>
        </p:nvSpPr>
        <p:spPr>
          <a:xfrm>
            <a:off x="513120" y="3398313"/>
            <a:ext cx="580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royal funerary mask (artist unknown; workshop of the king)</a:t>
            </a:r>
            <a:endParaRPr lang="en-PH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478A3E-09B0-DFBD-F561-BBDEEF902225}"/>
              </a:ext>
            </a:extLst>
          </p:cNvPr>
          <p:cNvSpPr txBox="1"/>
          <p:nvPr/>
        </p:nvSpPr>
        <p:spPr>
          <a:xfrm>
            <a:off x="1428663" y="8389859"/>
            <a:ext cx="6487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54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BUST OF NEFERTITI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BBB517-8D8E-D685-BFBD-9E7E5DAF587E}"/>
              </a:ext>
            </a:extLst>
          </p:cNvPr>
          <p:cNvSpPr txBox="1"/>
          <p:nvPr/>
        </p:nvSpPr>
        <p:spPr>
          <a:xfrm>
            <a:off x="1862278" y="9191914"/>
            <a:ext cx="580325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c.1345 BCE) — </a:t>
            </a:r>
            <a:r>
              <a:rPr lang="en-PH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Thutmose</a:t>
            </a:r>
            <a:r>
              <a:rPr lang="en-PH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(workshop) — iconic Amarna portrait. </a:t>
            </a:r>
          </a:p>
          <a:p>
            <a:endParaRPr lang="en-PH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The Seated Scribe - Wikipedia">
            <a:extLst>
              <a:ext uri="{FF2B5EF4-FFF2-40B4-BE49-F238E27FC236}">
                <a16:creationId xmlns:a16="http://schemas.microsoft.com/office/drawing/2014/main" id="{844D445F-033F-13E2-7B2D-834B822C904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495" b="93568" l="9418" r="89555">
                        <a14:foregroundMark x1="42979" y1="13170" x2="55479" y2="12864"/>
                        <a14:foregroundMark x1="50856" y1="10873" x2="50856" y2="10873"/>
                        <a14:foregroundMark x1="15068" y1="87289" x2="74144" y2="93874"/>
                        <a14:foregroundMark x1="74144" y1="93874" x2="79452" y2="92956"/>
                        <a14:foregroundMark x1="10274" y1="91577" x2="10274" y2="91577"/>
                        <a14:foregroundMark x1="9589" y1="92190" x2="9589" y2="92190"/>
                        <a14:foregroundMark x1="53082" y1="9954" x2="41952" y2="15008"/>
                        <a14:foregroundMark x1="44007" y1="11485" x2="44007" y2="11485"/>
                        <a14:foregroundMark x1="50856" y1="10260" x2="50856" y2="10260"/>
                        <a14:foregroundMark x1="48630" y1="9495" x2="48630" y2="9495"/>
                        <a14:foregroundMark x1="46404" y1="10567" x2="46404" y2="10567"/>
                        <a14:foregroundMark x1="42808" y1="13323" x2="42808" y2="13323"/>
                        <a14:foregroundMark x1="41096" y1="14548" x2="41096" y2="14548"/>
                        <a14:foregroundMark x1="42466" y1="13017" x2="42466" y2="13017"/>
                        <a14:foregroundMark x1="43493" y1="11945" x2="43493" y2="11945"/>
                        <a14:foregroundMark x1="49829" y1="10107" x2="49829" y2="10107"/>
                        <a14:foregroundMark x1="51370" y1="9954" x2="51370" y2="9954"/>
                        <a14:foregroundMark x1="49144" y1="9495" x2="49144" y2="9495"/>
                        <a14:foregroundMark x1="49829" y1="9648" x2="49829" y2="9648"/>
                        <a14:foregroundMark x1="50685" y1="9648" x2="50685" y2="9648"/>
                        <a14:foregroundMark x1="51541" y1="9801" x2="51541" y2="9801"/>
                        <a14:foregroundMark x1="52226" y1="9801" x2="52226" y2="9801"/>
                        <a14:foregroundMark x1="53082" y1="10260" x2="53082" y2="10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481" y="7037163"/>
            <a:ext cx="3833462" cy="42814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8362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AE9B9-D6E2-2AF9-AA0E-CB383EA9E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3BDDCF04-9228-2E1F-60EA-DE3AFDBC11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3D03B73-80CB-FCD1-F575-DEA4312E0E74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1F7B86-B4EB-AA5B-7A33-7B5C86ED7029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28DA00-42CE-AB0E-A0AF-C6C617C844E4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8383C3-AB25-7A15-E523-83D56E043BC8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47ABFC-7C5C-0550-A4D8-D28636747E9A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814947-F9F2-516F-DD03-030B800684B2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FF6DB-E268-DB65-B4B8-61DB4FEF7DBE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4225B4-38D5-52EF-CC62-AB0DDA3DA7F7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6B7736-2B36-B8A8-E3AD-DBE31E8C735E}"/>
              </a:ext>
            </a:extLst>
          </p:cNvPr>
          <p:cNvSpPr txBox="1"/>
          <p:nvPr/>
        </p:nvSpPr>
        <p:spPr>
          <a:xfrm>
            <a:off x="3810160" y="5458965"/>
            <a:ext cx="49870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PARTHENON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74633A-B2E6-9690-75BF-07E1BA5ADE42}"/>
              </a:ext>
            </a:extLst>
          </p:cNvPr>
          <p:cNvSpPr txBox="1"/>
          <p:nvPr/>
        </p:nvSpPr>
        <p:spPr>
          <a:xfrm>
            <a:off x="-3092738" y="11551531"/>
            <a:ext cx="55115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DISCOBOLUS</a:t>
            </a:r>
          </a:p>
        </p:txBody>
      </p:sp>
      <p:pic>
        <p:nvPicPr>
          <p:cNvPr id="4" name="Picture 3" descr="Uncovering the History of the Parthenon in Athens - Through Eternity Tours">
            <a:extLst>
              <a:ext uri="{FF2B5EF4-FFF2-40B4-BE49-F238E27FC236}">
                <a16:creationId xmlns:a16="http://schemas.microsoft.com/office/drawing/2014/main" id="{55F1D384-7AE7-0DD5-6A65-F78716DAFF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588" y="1312268"/>
            <a:ext cx="6847892" cy="38538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8911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445D2-1120-D984-7B2E-11FF8D509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F5E6B644-A39F-433D-6E56-C61AB516D7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CBFF362-B9A6-B909-F5F2-A571CD2C13B8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5F472A-B1E3-D165-2D4A-4F5AE6E0387B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2BDEC2-7322-9A48-6441-C8288B4388D5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6BDB99-633D-8187-E380-9A4902187361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1654C6-1CA7-C91E-76BA-E26B9DC44FC3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081EED-F606-613B-F73E-D8BA256E9D9E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A4A594-D5E1-427A-4EF9-7324CAE30230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A3137A-6B81-E20E-533B-EF677C4D0908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7DAEFB-3C60-3C9A-3E0E-2A47DD81103A}"/>
              </a:ext>
            </a:extLst>
          </p:cNvPr>
          <p:cNvSpPr txBox="1"/>
          <p:nvPr/>
        </p:nvSpPr>
        <p:spPr>
          <a:xfrm>
            <a:off x="3216180" y="5477239"/>
            <a:ext cx="57596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ERECHTHEION</a:t>
            </a:r>
          </a:p>
        </p:txBody>
      </p:sp>
      <p:pic>
        <p:nvPicPr>
          <p:cNvPr id="2" name="Picture 1" descr="Caryatid - Wikipedia">
            <a:extLst>
              <a:ext uri="{FF2B5EF4-FFF2-40B4-BE49-F238E27FC236}">
                <a16:creationId xmlns:a16="http://schemas.microsoft.com/office/drawing/2014/main" id="{2FD5AB08-92AB-48F5-B8CB-B8613085A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180" y="1126432"/>
            <a:ext cx="5759640" cy="4161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5399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D4E01-4E4E-7125-610A-9019E6189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302A84DE-FD6C-4DDD-C9EC-FE7DB6AC540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A19551-51BD-CC0C-653F-3DCC5D827D00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981F6A-D56E-768A-3965-6DC8DFD0C243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30FA73-CA56-ED6E-252D-CD84A9602D51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3DEB7C-D343-86F4-C46F-BD9477361863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E168B8-FFA8-5F67-7E6E-523BBAECC21B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5B658E-6536-D3D8-3B2B-61FB72645020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74F715-BC03-321B-2D57-3DD1CA44A34E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475710-657D-8ADB-57F5-92ACC398D95A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4BAD0D-1772-FFB5-2714-56EE37B2EAEF}"/>
              </a:ext>
            </a:extLst>
          </p:cNvPr>
          <p:cNvSpPr txBox="1"/>
          <p:nvPr/>
        </p:nvSpPr>
        <p:spPr>
          <a:xfrm>
            <a:off x="1363132" y="5605413"/>
            <a:ext cx="94657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THEATRE OF EPIDAURUS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878EFD-6CB5-DD8C-E0F7-B5FF30A44DBF}"/>
              </a:ext>
            </a:extLst>
          </p:cNvPr>
          <p:cNvSpPr txBox="1"/>
          <p:nvPr/>
        </p:nvSpPr>
        <p:spPr>
          <a:xfrm>
            <a:off x="-3092738" y="11551531"/>
            <a:ext cx="55115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DISCOBOLUS</a:t>
            </a:r>
          </a:p>
        </p:txBody>
      </p:sp>
      <p:pic>
        <p:nvPicPr>
          <p:cNvPr id="2" name="Picture 1" descr="Ancient Epidaurus Theatre">
            <a:extLst>
              <a:ext uri="{FF2B5EF4-FFF2-40B4-BE49-F238E27FC236}">
                <a16:creationId xmlns:a16="http://schemas.microsoft.com/office/drawing/2014/main" id="{8D7D1CFA-B856-CF6E-4863-B9307C7150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734" y="1009277"/>
            <a:ext cx="6674532" cy="44496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0236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AC6BF-848B-8F4C-0023-1E24BFE7F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BFD294EE-8982-D059-D23F-5F999A1DB68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D699D2-1114-EEB2-9145-E5E0976AA0EE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7DB6BB-E928-9AFD-F060-473C70EC4152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50AF9C-FD56-127B-D31E-42FB7ED1D0D2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117963-BB9B-ED38-9C9E-B43B12B6865E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FA74FE-1D4C-3363-5815-2D473A0BD849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AF9564-B0E4-5232-BBB3-ACA547440DDB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7A454B-4A87-E664-DBCA-4EE65197A741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24D527-3DDE-B1F2-D5B8-1B14C1498EF2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012E6D-BD68-12A9-F1CC-A988A4D7DBAD}"/>
              </a:ext>
            </a:extLst>
          </p:cNvPr>
          <p:cNvSpPr txBox="1"/>
          <p:nvPr/>
        </p:nvSpPr>
        <p:spPr>
          <a:xfrm>
            <a:off x="2766100" y="5375639"/>
            <a:ext cx="6659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AGORAS &amp; STOAS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BB5B68-896B-F42D-6C5E-92ADF4B8A7FD}"/>
              </a:ext>
            </a:extLst>
          </p:cNvPr>
          <p:cNvSpPr txBox="1"/>
          <p:nvPr/>
        </p:nvSpPr>
        <p:spPr>
          <a:xfrm>
            <a:off x="-3092738" y="11551531"/>
            <a:ext cx="55115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DISCOBOLUS</a:t>
            </a:r>
          </a:p>
        </p:txBody>
      </p:sp>
      <p:pic>
        <p:nvPicPr>
          <p:cNvPr id="2" name="Picture 1" descr="Agora - Archaeologs">
            <a:extLst>
              <a:ext uri="{FF2B5EF4-FFF2-40B4-BE49-F238E27FC236}">
                <a16:creationId xmlns:a16="http://schemas.microsoft.com/office/drawing/2014/main" id="{27A31370-E6CB-E450-CD05-86AF9A8AE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395" y="1070531"/>
            <a:ext cx="6369210" cy="41654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8749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06D6B-4094-4BC8-51A0-CE93A4369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CDBF0E37-ACCF-53C5-6977-B7CF34C5760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380002B-153C-31E8-C131-0FD2EB75BE6E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DE0516-B5CF-EA19-837C-ED215623E15D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9472D5-8490-8FC9-BC8A-1CE7AFC30D6E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617054-4BB5-B826-2CCA-347238672E5B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679B72-59C3-A68C-BB60-7B9295A0D346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2BE5B8-6A17-3F77-BF0F-38E494C75610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7068E1-8BDA-6440-C330-94CB25079806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A99B85-BC17-56DE-812C-699305819BE9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18B5C4-1A3C-4CF9-9A32-9D5F8D008CA4}"/>
              </a:ext>
            </a:extLst>
          </p:cNvPr>
          <p:cNvSpPr txBox="1"/>
          <p:nvPr/>
        </p:nvSpPr>
        <p:spPr>
          <a:xfrm>
            <a:off x="1047240" y="3429001"/>
            <a:ext cx="2625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TEMPLES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36D573-9A7C-F23C-2357-1A3BE7EDB142}"/>
              </a:ext>
            </a:extLst>
          </p:cNvPr>
          <p:cNvSpPr txBox="1"/>
          <p:nvPr/>
        </p:nvSpPr>
        <p:spPr>
          <a:xfrm>
            <a:off x="504894" y="1822464"/>
            <a:ext cx="4093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4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FUNCTIONS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0A32F4-497A-1608-A95A-AAAE87AB766B}"/>
              </a:ext>
            </a:extLst>
          </p:cNvPr>
          <p:cNvSpPr txBox="1"/>
          <p:nvPr/>
        </p:nvSpPr>
        <p:spPr>
          <a:xfrm>
            <a:off x="4419240" y="3429000"/>
            <a:ext cx="3353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PUBLIC USE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447A30-47DB-97CB-F768-8F74EF543F1B}"/>
              </a:ext>
            </a:extLst>
          </p:cNvPr>
          <p:cNvSpPr txBox="1"/>
          <p:nvPr/>
        </p:nvSpPr>
        <p:spPr>
          <a:xfrm>
            <a:off x="8305620" y="3428999"/>
            <a:ext cx="3353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CULTURAL</a:t>
            </a:r>
          </a:p>
        </p:txBody>
      </p:sp>
    </p:spTree>
    <p:extLst>
      <p:ext uri="{BB962C8B-B14F-4D97-AF65-F5344CB8AC3E}">
        <p14:creationId xmlns:p14="http://schemas.microsoft.com/office/powerpoint/2010/main" val="2723582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2EDEB-A861-503B-7E65-A05CCAFF4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65A82196-3141-B93E-280D-F5B0F5210A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30F722-955F-78C1-08A9-A28EE88A1FC8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54BE8A-496A-855D-65DD-E7AE206A6588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E0C059-EC79-A0E5-368D-3C50678BBB77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CD9D56-1F8C-DC1A-D7D5-787CC6FF2468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37ECF4-BE5B-8338-8EF3-FDABF681240E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C637B6-6248-C6B9-20B7-3A29E22FD5EB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F23817-FAE2-0661-C58B-01356FB4E103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007826-02DE-8CD6-B5D8-41C90F427581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93FE64-E4DC-2734-2D4E-6CAF938F2194}"/>
              </a:ext>
            </a:extLst>
          </p:cNvPr>
          <p:cNvSpPr txBox="1"/>
          <p:nvPr/>
        </p:nvSpPr>
        <p:spPr>
          <a:xfrm>
            <a:off x="1047240" y="3429001"/>
            <a:ext cx="2625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TEMPLES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AF90AE-DB5C-E7EC-2F1F-55A4E52BA31B}"/>
              </a:ext>
            </a:extLst>
          </p:cNvPr>
          <p:cNvSpPr txBox="1"/>
          <p:nvPr/>
        </p:nvSpPr>
        <p:spPr>
          <a:xfrm>
            <a:off x="504894" y="1822464"/>
            <a:ext cx="4093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4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FUNCTIONS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2CE678-00CD-31A1-2D45-6175BA0FDD63}"/>
              </a:ext>
            </a:extLst>
          </p:cNvPr>
          <p:cNvSpPr txBox="1"/>
          <p:nvPr/>
        </p:nvSpPr>
        <p:spPr>
          <a:xfrm>
            <a:off x="4419240" y="3429000"/>
            <a:ext cx="3353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PUBLIC USE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975B6F-7A24-1B5D-1A29-AE78E0C43E58}"/>
              </a:ext>
            </a:extLst>
          </p:cNvPr>
          <p:cNvSpPr txBox="1"/>
          <p:nvPr/>
        </p:nvSpPr>
        <p:spPr>
          <a:xfrm>
            <a:off x="8305620" y="3428999"/>
            <a:ext cx="3353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CULTURAL</a:t>
            </a:r>
          </a:p>
        </p:txBody>
      </p:sp>
    </p:spTree>
    <p:extLst>
      <p:ext uri="{BB962C8B-B14F-4D97-AF65-F5344CB8AC3E}">
        <p14:creationId xmlns:p14="http://schemas.microsoft.com/office/powerpoint/2010/main" val="4010498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2B70A-3A43-8EFF-F6A6-5FF0AD677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D5BD8D5E-9466-1F8B-A25B-EBFEA4E1323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147324D-B1BB-1ACF-FB02-FAD0DCCF8B4C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86DF1B-9963-72BE-AE65-0262070E84E7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EEE96A-B06E-4485-69A2-09875FE56318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646AD5-F5A2-A551-6AC9-94EE5494DB17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BF3451-99BD-74A5-D381-820C79DE6322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314794-807D-0AD8-3D09-CBA12672E7D2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F9DD5A-B4EF-24A8-8F8E-294BD3BD1396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5C44E8-2F6A-78A4-9D1E-278FBBBD8E68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DD9CF8-6EEF-5855-234D-62CEB6A6B1AC}"/>
              </a:ext>
            </a:extLst>
          </p:cNvPr>
          <p:cNvSpPr txBox="1"/>
          <p:nvPr/>
        </p:nvSpPr>
        <p:spPr>
          <a:xfrm>
            <a:off x="1047240" y="3429001"/>
            <a:ext cx="2625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TEMPLES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B96BAA-70AD-317B-19A1-7C928BD8261B}"/>
              </a:ext>
            </a:extLst>
          </p:cNvPr>
          <p:cNvSpPr txBox="1"/>
          <p:nvPr/>
        </p:nvSpPr>
        <p:spPr>
          <a:xfrm>
            <a:off x="504894" y="1822464"/>
            <a:ext cx="4093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4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FUNCTIONS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1F0B1E-B254-939D-81B5-E3229ECEDDC6}"/>
              </a:ext>
            </a:extLst>
          </p:cNvPr>
          <p:cNvSpPr txBox="1"/>
          <p:nvPr/>
        </p:nvSpPr>
        <p:spPr>
          <a:xfrm>
            <a:off x="4419240" y="3429000"/>
            <a:ext cx="3353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PUBLIC USE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D62391-13AC-4CC6-549D-A158FCD004B3}"/>
              </a:ext>
            </a:extLst>
          </p:cNvPr>
          <p:cNvSpPr txBox="1"/>
          <p:nvPr/>
        </p:nvSpPr>
        <p:spPr>
          <a:xfrm>
            <a:off x="8305620" y="3428999"/>
            <a:ext cx="3353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CULTURAL</a:t>
            </a:r>
          </a:p>
        </p:txBody>
      </p:sp>
    </p:spTree>
    <p:extLst>
      <p:ext uri="{BB962C8B-B14F-4D97-AF65-F5344CB8AC3E}">
        <p14:creationId xmlns:p14="http://schemas.microsoft.com/office/powerpoint/2010/main" val="3287917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E6021-D812-096B-D468-149BE7EF0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65FE6536-C823-CC08-FBF2-92E8115858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D4B992-D524-FFC0-BF9A-0DAF0CBCEB41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E9D138-45EE-08D5-5606-1300ABB53FF5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DEBD94-E4EC-6075-C075-D887F6CAF080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82EC23-9D3A-7B28-89F6-39C1EDCA5E08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1E20F1-E824-4B5D-75AA-198919433A5B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FA8B0F-326F-9564-5A21-1EB9F6965C89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B81D0B-31EF-47C8-B407-1ABEAC6E338C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E40CA1-BB52-96EB-1B5B-613A8FE0E784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8E8ECC-A414-0308-BF98-49BF5E9ABD58}"/>
              </a:ext>
            </a:extLst>
          </p:cNvPr>
          <p:cNvSpPr txBox="1"/>
          <p:nvPr/>
        </p:nvSpPr>
        <p:spPr>
          <a:xfrm>
            <a:off x="1448208" y="2523781"/>
            <a:ext cx="56434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The Romans loved it!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8DEC0B-9455-06B2-EC50-9F4345C14B02}"/>
              </a:ext>
            </a:extLst>
          </p:cNvPr>
          <p:cNvSpPr txBox="1"/>
          <p:nvPr/>
        </p:nvSpPr>
        <p:spPr>
          <a:xfrm>
            <a:off x="964812" y="1047853"/>
            <a:ext cx="2692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4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LEGACY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6CB371-5E03-EB20-5415-72FE2021C679}"/>
              </a:ext>
            </a:extLst>
          </p:cNvPr>
          <p:cNvSpPr txBox="1"/>
          <p:nvPr/>
        </p:nvSpPr>
        <p:spPr>
          <a:xfrm>
            <a:off x="1448208" y="3845820"/>
            <a:ext cx="97844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Basis for neoclassical styles in government buildings, museums, universities worldwide.</a:t>
            </a:r>
          </a:p>
        </p:txBody>
      </p:sp>
    </p:spTree>
    <p:extLst>
      <p:ext uri="{BB962C8B-B14F-4D97-AF65-F5344CB8AC3E}">
        <p14:creationId xmlns:p14="http://schemas.microsoft.com/office/powerpoint/2010/main" val="2896559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221E0-9A6F-5560-9F60-FFF62A3E7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A0CAA397-BE8C-BD1E-0633-4E9289429F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EEF9E66-8680-4958-AF21-89A0EABA10C9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EA4AC1-944E-2C33-41AB-1ED771785008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8ACC74-F3EF-0966-E2C4-A6C5E4AD7C98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7EA3AF-1E66-F66D-D593-A3BCD2FAF4DF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BEAA8A-FED3-F066-AD19-0905A8A5F152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337478-C6D4-0B22-404D-B9FBBB86B9DA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D6C5BA-0A7A-29C0-EB99-3749C3D6A59F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122622-9C29-0000-73D7-7E14A7BEA8D0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F16B83-F448-A846-6B94-E2C99096F68C}"/>
              </a:ext>
            </a:extLst>
          </p:cNvPr>
          <p:cNvSpPr txBox="1"/>
          <p:nvPr/>
        </p:nvSpPr>
        <p:spPr>
          <a:xfrm>
            <a:off x="1448208" y="2523781"/>
            <a:ext cx="56434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The Romans loved it!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B28AB4-D44E-6C56-3321-384D1362B0A8}"/>
              </a:ext>
            </a:extLst>
          </p:cNvPr>
          <p:cNvSpPr txBox="1"/>
          <p:nvPr/>
        </p:nvSpPr>
        <p:spPr>
          <a:xfrm>
            <a:off x="964812" y="1047853"/>
            <a:ext cx="2692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4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LEGACY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C30098-5E81-568D-5ED1-B144F94CD032}"/>
              </a:ext>
            </a:extLst>
          </p:cNvPr>
          <p:cNvSpPr txBox="1"/>
          <p:nvPr/>
        </p:nvSpPr>
        <p:spPr>
          <a:xfrm>
            <a:off x="1448208" y="3845820"/>
            <a:ext cx="97844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Basis for neoclassical styles in government buildings, museums, universities worldwide.</a:t>
            </a:r>
          </a:p>
        </p:txBody>
      </p:sp>
    </p:spTree>
    <p:extLst>
      <p:ext uri="{BB962C8B-B14F-4D97-AF65-F5344CB8AC3E}">
        <p14:creationId xmlns:p14="http://schemas.microsoft.com/office/powerpoint/2010/main" val="286174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B5D49-9C03-459D-0C18-EC32764D5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FE89D136-4F95-7610-5869-395E3171F5B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21782DE-CFE8-810E-34BB-ABE4E4568545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4551D7-A2A8-3EF8-4579-8E83E499BB87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07EDA2-2CB9-B889-8593-6D5A3650B0D3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9E9C37-55DE-3E25-44A3-A93CBA587D48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DB2C6A-D0DB-920B-551B-3A60F5116E2B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597AF6-24EE-8D9D-3822-A6C1652FA68E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46A025-1756-8275-B9FF-FC51F12BF415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10C248-DE3B-971F-7470-4C8C57EB23CB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ABB471-DD1A-5E5D-A64C-2137C358AEF6}"/>
              </a:ext>
            </a:extLst>
          </p:cNvPr>
          <p:cNvSpPr txBox="1"/>
          <p:nvPr/>
        </p:nvSpPr>
        <p:spPr>
          <a:xfrm>
            <a:off x="1745183" y="2350613"/>
            <a:ext cx="87016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Architecture itself shows the Greek pursuit of clarity, order, and meaning.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6BF71A-085D-43CE-A7D8-335FB582FC5A}"/>
              </a:ext>
            </a:extLst>
          </p:cNvPr>
          <p:cNvSpPr txBox="1"/>
          <p:nvPr/>
        </p:nvSpPr>
        <p:spPr>
          <a:xfrm>
            <a:off x="500583" y="1175153"/>
            <a:ext cx="11190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Connection Between Greek Definitions &amp; Architecture</a:t>
            </a:r>
            <a:endParaRPr lang="en-PH" sz="4000" dirty="0">
              <a:solidFill>
                <a:srgbClr val="3F393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940F32-6E21-916E-16D0-85B924721A13}"/>
              </a:ext>
            </a:extLst>
          </p:cNvPr>
          <p:cNvSpPr txBox="1"/>
          <p:nvPr/>
        </p:nvSpPr>
        <p:spPr>
          <a:xfrm>
            <a:off x="500583" y="4354987"/>
            <a:ext cx="111908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 architecture reflects the root values of their society: balance, beauty, and functionality.</a:t>
            </a:r>
          </a:p>
        </p:txBody>
      </p:sp>
    </p:spTree>
    <p:extLst>
      <p:ext uri="{BB962C8B-B14F-4D97-AF65-F5344CB8AC3E}">
        <p14:creationId xmlns:p14="http://schemas.microsoft.com/office/powerpoint/2010/main" val="2577193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E4F24-62E5-BB9F-5DBD-9E9DAF2C2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38C98571-9B23-6192-291A-1DAFC771B9A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17C364C-C583-F159-8FF3-DA33B7D88EE2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4" name="Picture 13" descr="A white pillar with a red top&#10;&#10;AI-generated content may be incorrect.">
            <a:extLst>
              <a:ext uri="{FF2B5EF4-FFF2-40B4-BE49-F238E27FC236}">
                <a16:creationId xmlns:a16="http://schemas.microsoft.com/office/drawing/2014/main" id="{E0EED471-FD68-6D04-19E1-A564330DF0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00" b="92500" l="9786" r="89858">
                        <a14:foregroundMark x1="32206" y1="92700" x2="64057" y2="92500"/>
                        <a14:foregroundMark x1="64057" y1="92500" x2="55338" y2="86500"/>
                        <a14:foregroundMark x1="55338" y1="86500" x2="54270" y2="86700"/>
                        <a14:foregroundMark x1="33808" y1="8200" x2="60142" y2="7500"/>
                        <a14:foregroundMark x1="60142" y1="7500" x2="38968" y2="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-446992"/>
            <a:ext cx="4209790" cy="74907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C5E091-39F8-09A3-FAC0-91BB7D0AA117}"/>
              </a:ext>
            </a:extLst>
          </p:cNvPr>
          <p:cNvSpPr txBox="1"/>
          <p:nvPr/>
        </p:nvSpPr>
        <p:spPr>
          <a:xfrm>
            <a:off x="260387" y="2809775"/>
            <a:ext cx="6487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54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SEATED SCRIBE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4F1C41-B253-1D00-54B5-736C4A08BE12}"/>
              </a:ext>
            </a:extLst>
          </p:cNvPr>
          <p:cNvSpPr txBox="1"/>
          <p:nvPr/>
        </p:nvSpPr>
        <p:spPr>
          <a:xfrm>
            <a:off x="1198311" y="3566110"/>
            <a:ext cx="5803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anonymous, Louvre — famous for lifelike realism and crystal eyes. </a:t>
            </a:r>
            <a:endParaRPr lang="en-PH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 descr="After a Lesson on Michelangelo's David, a Florida Principal Loses Her Job">
            <a:extLst>
              <a:ext uri="{FF2B5EF4-FFF2-40B4-BE49-F238E27FC236}">
                <a16:creationId xmlns:a16="http://schemas.microsoft.com/office/drawing/2014/main" id="{C43B46F3-AEC3-E57B-BF04-DDCA3BB0906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258" b="97476" l="32796" r="64191">
                        <a14:foregroundMark x1="46321" y1="6940" x2="46741" y2="5258"/>
                        <a14:foregroundMark x1="47232" y1="90536" x2="50596" y2="97581"/>
                        <a14:foregroundMark x1="50596" y1="97581" x2="56552" y2="99054"/>
                        <a14:foregroundMark x1="56552" y1="99054" x2="60196" y2="97476"/>
                        <a14:foregroundMark x1="60196" y1="97476" x2="60547" y2="93586"/>
                        <a14:backgroundMark x1="54800" y1="34490" x2="56272" y2="37645"/>
                        <a14:backgroundMark x1="42677" y1="36909" x2="41906" y2="42376"/>
                        <a14:backgroundMark x1="41626" y1="44795" x2="40925" y2="49842"/>
                        <a14:backgroundMark x1="41906" y1="33859" x2="41906" y2="33859"/>
                        <a14:backgroundMark x1="56552" y1="34280" x2="56622" y2="35226"/>
                        <a14:backgroundMark x1="60897" y1="33754" x2="60547" y2="35121"/>
                        <a14:backgroundMark x1="56762" y1="34280" x2="56903" y2="35121"/>
                        <a14:backgroundMark x1="49825" y1="17350" x2="50456" y2="172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71" r="31868"/>
          <a:stretch>
            <a:fillRect/>
          </a:stretch>
        </p:blipFill>
        <p:spPr bwMode="auto">
          <a:xfrm>
            <a:off x="-4957799" y="-316365"/>
            <a:ext cx="4957799" cy="843975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248874-01D6-D440-D830-5E1A070FC213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FD5BD7-EDE1-6C38-EF55-F96EA135882B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58E9DE-7296-AABA-B91F-6BC41869A772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3BB790-4D01-4D78-66B1-44EDD795B5AB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D3476B-64F0-C480-C012-C8B03F1F5A0B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EA9BB6-EA0A-E7C6-1C27-63853EF53821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7D9FDB-DAEF-BB69-3AAF-1A79C4C9EC54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pic>
        <p:nvPicPr>
          <p:cNvPr id="4" name="Picture 3" descr="Nefertiti Bust - Wikipedia">
            <a:extLst>
              <a:ext uri="{FF2B5EF4-FFF2-40B4-BE49-F238E27FC236}">
                <a16:creationId xmlns:a16="http://schemas.microsoft.com/office/drawing/2014/main" id="{249A9C9A-7099-7681-16C8-4F45208807B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844" b="98810" l="2239" r="96020">
                        <a14:foregroundMark x1="42040" y1="8844" x2="42040" y2="8844"/>
                        <a14:foregroundMark x1="13930" y1="93027" x2="83085" y2="95578"/>
                        <a14:foregroundMark x1="83085" y1="95578" x2="86816" y2="94388"/>
                        <a14:foregroundMark x1="93284" y1="94388" x2="78358" y2="91327"/>
                        <a14:foregroundMark x1="95274" y1="93707" x2="96020" y2="98810"/>
                        <a14:foregroundMark x1="13930" y1="95238" x2="2239" y2="95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12600" y="466753"/>
            <a:ext cx="4046070" cy="5924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Mask of Tutankhamun - Wikipedia">
            <a:extLst>
              <a:ext uri="{FF2B5EF4-FFF2-40B4-BE49-F238E27FC236}">
                <a16:creationId xmlns:a16="http://schemas.microsoft.com/office/drawing/2014/main" id="{6FEE6F25-F9F7-A6F5-FE47-8C0632093AA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744" b="98628" l="1288" r="95923">
                        <a14:foregroundMark x1="52146" y1="7547" x2="28755" y2="28473"/>
                        <a14:foregroundMark x1="28755" y1="28473" x2="23605" y2="43225"/>
                        <a14:foregroundMark x1="23605" y1="43225" x2="25322" y2="45455"/>
                        <a14:foregroundMark x1="55150" y1="81990" x2="46137" y2="90566"/>
                        <a14:foregroundMark x1="48283" y1="91252" x2="33906" y2="89537"/>
                        <a14:foregroundMark x1="42918" y1="89708" x2="59013" y2="90738"/>
                        <a14:foregroundMark x1="44635" y1="12693" x2="29185" y2="22470"/>
                        <a14:foregroundMark x1="53004" y1="4460" x2="53648" y2="4117"/>
                        <a14:foregroundMark x1="54506" y1="3774" x2="54506" y2="3774"/>
                        <a14:foregroundMark x1="54077" y1="3602" x2="54077" y2="3602"/>
                        <a14:foregroundMark x1="17811" y1="50943" x2="12232" y2="70326"/>
                        <a14:foregroundMark x1="60468" y1="93572" x2="60866" y2="93624"/>
                        <a14:foregroundMark x1="33691" y1="90051" x2="57353" y2="93162"/>
                        <a14:foregroundMark x1="54908" y1="95288" x2="48117" y2="95895"/>
                        <a14:foregroundMark x1="55161" y1="97915" x2="48833" y2="97229"/>
                        <a14:foregroundMark x1="29399" y1="89880" x2="28314" y2="90308"/>
                        <a14:foregroundMark x1="36910" y1="89194" x2="21245" y2="84391"/>
                        <a14:foregroundMark x1="21245" y1="84391" x2="19661" y2="85597"/>
                        <a14:foregroundMark x1="21674" y1="86964" x2="20456" y2="86902"/>
                        <a14:foregroundMark x1="53648" y1="2744" x2="53648" y2="2744"/>
                        <a14:foregroundMark x1="51931" y1="2916" x2="51931" y2="2916"/>
                        <a14:foregroundMark x1="27682" y1="16810" x2="22961" y2="21612"/>
                        <a14:foregroundMark x1="25107" y1="15780" x2="25107" y2="15780"/>
                        <a14:backgroundMark x1="3648" y1="83877" x2="13734" y2="97599"/>
                        <a14:backgroundMark x1="13734" y1="97599" x2="41416" y2="98456"/>
                        <a14:backgroundMark x1="41416" y1="98456" x2="42918" y2="97770"/>
                        <a14:backgroundMark x1="27897" y1="98113" x2="15236" y2="90566"/>
                        <a14:backgroundMark x1="15236" y1="90566" x2="14592" y2="89537"/>
                        <a14:backgroundMark x1="21674" y1="92624" x2="31330" y2="94168"/>
                        <a14:backgroundMark x1="16738" y1="88851" x2="11803" y2="85592"/>
                        <a14:backgroundMark x1="14378" y1="86106" x2="16738" y2="88508"/>
                        <a14:backgroundMark x1="12661" y1="86449" x2="25751" y2="95026"/>
                        <a14:backgroundMark x1="25751" y1="95026" x2="29828" y2="93654"/>
                        <a14:backgroundMark x1="27253" y1="93825" x2="10944" y2="88336"/>
                        <a14:backgroundMark x1="10944" y1="88336" x2="10300" y2="86792"/>
                        <a14:backgroundMark x1="15665" y1="93482" x2="34979" y2="96055"/>
                        <a14:backgroundMark x1="29828" y1="94683" x2="9227" y2="99314"/>
                        <a14:backgroundMark x1="95279" y1="87822" x2="85622" y2="99314"/>
                        <a14:backgroundMark x1="85622" y1="99314" x2="85622" y2="99314"/>
                        <a14:backgroundMark x1="97639" y1="88165" x2="93133" y2="97599"/>
                        <a14:backgroundMark x1="97639" y1="90738" x2="71888" y2="95540"/>
                        <a14:backgroundMark x1="71888" y1="95540" x2="66309" y2="97942"/>
                        <a14:backgroundMark x1="91202" y1="94168" x2="62232" y2="96741"/>
                        <a14:backgroundMark x1="69957" y1="95883" x2="60300" y2="98113"/>
                        <a14:backgroundMark x1="62446" y1="96055" x2="59657" y2="96055"/>
                        <a14:backgroundMark x1="40558" y1="95026" x2="46137" y2="98285"/>
                        <a14:backgroundMark x1="48069" y1="96226" x2="45064" y2="96055"/>
                        <a14:backgroundMark x1="45708" y1="94854" x2="44421" y2="96569"/>
                        <a14:backgroundMark x1="59442" y1="94854" x2="59871" y2="99314"/>
                        <a14:backgroundMark x1="60300" y1="93825" x2="60300" y2="938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7292" y="481993"/>
            <a:ext cx="4585622" cy="573352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E0AAD3-FF22-4C51-7E87-A3E6BD1CD455}"/>
              </a:ext>
            </a:extLst>
          </p:cNvPr>
          <p:cNvSpPr txBox="1"/>
          <p:nvPr/>
        </p:nvSpPr>
        <p:spPr>
          <a:xfrm>
            <a:off x="-11981992" y="2067793"/>
            <a:ext cx="8292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8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MASK OF TUTANKHAMUN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A52F24-F1A4-2437-DB51-87E6B2370947}"/>
              </a:ext>
            </a:extLst>
          </p:cNvPr>
          <p:cNvSpPr txBox="1"/>
          <p:nvPr/>
        </p:nvSpPr>
        <p:spPr>
          <a:xfrm>
            <a:off x="-11368803" y="2809775"/>
            <a:ext cx="580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royal funerary mask (artist unknown; workshop of the king)</a:t>
            </a:r>
            <a:endParaRPr lang="en-PH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The Seated Scribe - Wikipedia">
            <a:extLst>
              <a:ext uri="{FF2B5EF4-FFF2-40B4-BE49-F238E27FC236}">
                <a16:creationId xmlns:a16="http://schemas.microsoft.com/office/drawing/2014/main" id="{9467A620-5CAF-A067-93B5-117BC05DA48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495" b="93568" l="9418" r="89555">
                        <a14:foregroundMark x1="42979" y1="13170" x2="55479" y2="12864"/>
                        <a14:foregroundMark x1="50856" y1="10873" x2="50856" y2="10873"/>
                        <a14:foregroundMark x1="15068" y1="87289" x2="74144" y2="93874"/>
                        <a14:foregroundMark x1="74144" y1="93874" x2="79452" y2="92956"/>
                        <a14:foregroundMark x1="10274" y1="91577" x2="10274" y2="91577"/>
                        <a14:foregroundMark x1="9589" y1="92190" x2="9589" y2="92190"/>
                        <a14:foregroundMark x1="53082" y1="9954" x2="41952" y2="15008"/>
                        <a14:foregroundMark x1="44007" y1="11485" x2="44007" y2="11485"/>
                        <a14:foregroundMark x1="50856" y1="10260" x2="50856" y2="10260"/>
                        <a14:foregroundMark x1="48630" y1="9495" x2="48630" y2="9495"/>
                        <a14:foregroundMark x1="46404" y1="10567" x2="46404" y2="10567"/>
                        <a14:foregroundMark x1="42808" y1="13323" x2="42808" y2="13323"/>
                        <a14:foregroundMark x1="41096" y1="14548" x2="41096" y2="14548"/>
                        <a14:foregroundMark x1="42466" y1="13017" x2="42466" y2="13017"/>
                        <a14:foregroundMark x1="43493" y1="11945" x2="43493" y2="11945"/>
                        <a14:foregroundMark x1="49829" y1="10107" x2="49829" y2="10107"/>
                        <a14:foregroundMark x1="51370" y1="9954" x2="51370" y2="9954"/>
                        <a14:foregroundMark x1="49144" y1="9495" x2="49144" y2="9495"/>
                        <a14:foregroundMark x1="49829" y1="9648" x2="49829" y2="9648"/>
                        <a14:foregroundMark x1="50685" y1="9648" x2="50685" y2="9648"/>
                        <a14:foregroundMark x1="51541" y1="9801" x2="51541" y2="9801"/>
                        <a14:foregroundMark x1="52226" y1="9801" x2="52226" y2="9801"/>
                        <a14:foregroundMark x1="53082" y1="10260" x2="53082" y2="10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072" y="881344"/>
            <a:ext cx="5307186" cy="592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Khafre Enthroned · Digital Portrait &quot;Basket&quot; - ARTH488A - &quot;Ancient  Mediterranean Portraiture&quot;">
            <a:extLst>
              <a:ext uri="{FF2B5EF4-FFF2-40B4-BE49-F238E27FC236}">
                <a16:creationId xmlns:a16="http://schemas.microsoft.com/office/drawing/2014/main" id="{B14AA46B-8DB1-5607-B944-EF403F3A04E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852" b="99556" l="2078" r="96623">
                        <a14:foregroundMark x1="56104" y1="5185" x2="76623" y2="20444"/>
                        <a14:foregroundMark x1="76623" y1="20444" x2="83636" y2="64296"/>
                        <a14:foregroundMark x1="83636" y1="64296" x2="73506" y2="82370"/>
                        <a14:foregroundMark x1="73506" y1="82370" x2="30130" y2="95111"/>
                        <a14:foregroundMark x1="30130" y1="95111" x2="22857" y2="95407"/>
                        <a14:foregroundMark x1="62597" y1="8000" x2="68571" y2="3852"/>
                        <a14:foregroundMark x1="93506" y1="32741" x2="87532" y2="89481"/>
                        <a14:foregroundMark x1="87532" y1="89481" x2="36104" y2="99259"/>
                        <a14:foregroundMark x1="36104" y1="99259" x2="2338" y2="94370"/>
                        <a14:foregroundMark x1="2338" y1="94370" x2="2078" y2="94074"/>
                        <a14:foregroundMark x1="95065" y1="86074" x2="96883" y2="85481"/>
                        <a14:foregroundMark x1="64156" y1="96296" x2="23117" y2="99556"/>
                        <a14:foregroundMark x1="23117" y1="99556" x2="2338" y2="94963"/>
                        <a14:backgroundMark x1="22857" y1="72593" x2="2338" y2="77185"/>
                        <a14:backgroundMark x1="97922" y1="80000" x2="97922" y2="80000"/>
                        <a14:backgroundMark x1="97922" y1="79259" x2="99221" y2="823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205" y="7565078"/>
            <a:ext cx="3774560" cy="661709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07F04E-1C2D-92E3-542A-B16A4835F691}"/>
              </a:ext>
            </a:extLst>
          </p:cNvPr>
          <p:cNvSpPr txBox="1"/>
          <p:nvPr/>
        </p:nvSpPr>
        <p:spPr>
          <a:xfrm>
            <a:off x="-112916" y="8932973"/>
            <a:ext cx="8292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8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KHAFRE ENTHRONED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DA810-55CB-8008-D7C4-3CDF82800FEA}"/>
              </a:ext>
            </a:extLst>
          </p:cNvPr>
          <p:cNvSpPr txBox="1"/>
          <p:nvPr/>
        </p:nvSpPr>
        <p:spPr>
          <a:xfrm>
            <a:off x="1057444" y="9544623"/>
            <a:ext cx="580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anonymous royal “ka” statue, Egyptian Museum (Cairo)</a:t>
            </a:r>
            <a:endParaRPr lang="en-PH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474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0677F-2D53-D74C-F9DA-B5C4F54E6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3A783B5D-F9D7-49E9-ADF7-067ECB6E29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C5F210-3CD6-AA30-63ED-C66DF153491F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4FE9D4-696B-F88B-DEF5-D7E9F60E9272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DE1BFE-B9A9-ECFE-B4C3-CEF0A1310C31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E3FD89-2297-0057-60BA-5EB3669CA07F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D8241D-7BBA-693B-F129-1B9B5F2D627D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BFF51D-6CF3-E53C-FE34-871655421A72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3757A8-97CF-80E3-17C2-A175395E3DF8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4FA8A5-AC0E-EFA9-38D5-8E43405A43F7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78875F-01B4-B606-2832-04CD2E7213A2}"/>
              </a:ext>
            </a:extLst>
          </p:cNvPr>
          <p:cNvSpPr txBox="1"/>
          <p:nvPr/>
        </p:nvSpPr>
        <p:spPr>
          <a:xfrm>
            <a:off x="1745183" y="2350613"/>
            <a:ext cx="87016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Architecture itself shows the Greek pursuit of clarity, order, and meaning.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6E2472-C522-EA93-27B5-6A7595CF1C33}"/>
              </a:ext>
            </a:extLst>
          </p:cNvPr>
          <p:cNvSpPr txBox="1"/>
          <p:nvPr/>
        </p:nvSpPr>
        <p:spPr>
          <a:xfrm>
            <a:off x="500583" y="1175153"/>
            <a:ext cx="11190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Connection Between Greek Definitions &amp; Architecture</a:t>
            </a:r>
            <a:endParaRPr lang="en-PH" sz="4000" dirty="0">
              <a:solidFill>
                <a:srgbClr val="3F393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B4689F-0154-CAC5-77F4-12FAE7650272}"/>
              </a:ext>
            </a:extLst>
          </p:cNvPr>
          <p:cNvSpPr txBox="1"/>
          <p:nvPr/>
        </p:nvSpPr>
        <p:spPr>
          <a:xfrm>
            <a:off x="500583" y="4354987"/>
            <a:ext cx="111908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 architecture reflects the root values of their society: balance, beauty, and functionality.</a:t>
            </a:r>
          </a:p>
        </p:txBody>
      </p:sp>
    </p:spTree>
    <p:extLst>
      <p:ext uri="{BB962C8B-B14F-4D97-AF65-F5344CB8AC3E}">
        <p14:creationId xmlns:p14="http://schemas.microsoft.com/office/powerpoint/2010/main" val="1489401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2AF93-4998-F041-0EEC-91D045DE7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E92F98AB-70FD-03A2-8413-95D99DD86D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8D0A5D3-1F06-EF81-E555-EFC2B87FCE39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E123F7-6279-E329-43AB-CBDDBC3F4F8A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CAFCBD-2408-A053-DEA6-3D3290A7DA04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B7DA90-C52C-DCAB-AE67-1C25B465AB1D}"/>
              </a:ext>
            </a:extLst>
          </p:cNvPr>
          <p:cNvSpPr txBox="1"/>
          <p:nvPr/>
        </p:nvSpPr>
        <p:spPr>
          <a:xfrm>
            <a:off x="2754157" y="2861545"/>
            <a:ext cx="66836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9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36668C-9212-3A84-D35B-774635A78724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92450D-C061-D5C8-951D-A93CB199CFF2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5CEBFE-A99B-7550-D72A-5B3826A4962B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26D623-7856-2AEF-9E64-AC515EC94EE0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05797D-7DF6-9A26-F29D-9A40C508CA74}"/>
              </a:ext>
            </a:extLst>
          </p:cNvPr>
          <p:cNvSpPr txBox="1"/>
          <p:nvPr/>
        </p:nvSpPr>
        <p:spPr>
          <a:xfrm>
            <a:off x="-3092738" y="11551531"/>
            <a:ext cx="55115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DISCOBOLUS</a:t>
            </a:r>
          </a:p>
        </p:txBody>
      </p:sp>
    </p:spTree>
    <p:extLst>
      <p:ext uri="{BB962C8B-B14F-4D97-AF65-F5344CB8AC3E}">
        <p14:creationId xmlns:p14="http://schemas.microsoft.com/office/powerpoint/2010/main" val="1396442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11E87-7793-EDF8-3D4A-5FD1EF0F2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58F84513-1F73-DEB6-6C38-6AC17389CBF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DD4FF5-A692-3EE6-2B85-367DD5280616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D28F4B-D905-CF76-3805-DA7FAC2309C7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A28326-0667-A3A7-BA64-332030E685D7}"/>
              </a:ext>
            </a:extLst>
          </p:cNvPr>
          <p:cNvSpPr txBox="1"/>
          <p:nvPr/>
        </p:nvSpPr>
        <p:spPr>
          <a:xfrm>
            <a:off x="3706791" y="1113189"/>
            <a:ext cx="47689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BRIEF HISTORY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26F269-9D6B-692E-CA49-B12A354BFF75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1EB91A-D722-5D8E-F04E-BAB08ACBE6F9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E9C78D-5C06-D50E-0024-0455F3DBE1C6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486B66-B3CC-B723-7564-2533CBC22CA1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6B324E-1D8A-966B-F0CA-B8867E952A58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45AEAF4-0456-902D-36B8-225A5CDD8F9C}"/>
              </a:ext>
            </a:extLst>
          </p:cNvPr>
          <p:cNvCxnSpPr/>
          <p:nvPr/>
        </p:nvCxnSpPr>
        <p:spPr>
          <a:xfrm>
            <a:off x="0" y="4328160"/>
            <a:ext cx="12192000" cy="0"/>
          </a:xfrm>
          <a:prstGeom prst="line">
            <a:avLst/>
          </a:prstGeom>
          <a:ln w="57150">
            <a:solidFill>
              <a:srgbClr val="3F393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BC790E-441C-B6B6-B345-97E157E1ABA8}"/>
              </a:ext>
            </a:extLst>
          </p:cNvPr>
          <p:cNvCxnSpPr>
            <a:cxnSpLocks/>
          </p:cNvCxnSpPr>
          <p:nvPr/>
        </p:nvCxnSpPr>
        <p:spPr>
          <a:xfrm flipV="1">
            <a:off x="2113280" y="3106977"/>
            <a:ext cx="0" cy="1239520"/>
          </a:xfrm>
          <a:prstGeom prst="line">
            <a:avLst/>
          </a:prstGeom>
          <a:ln w="57150">
            <a:solidFill>
              <a:srgbClr val="3F393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7438A91-32F1-8BE2-B156-CA4D48D9B1E0}"/>
              </a:ext>
            </a:extLst>
          </p:cNvPr>
          <p:cNvCxnSpPr>
            <a:cxnSpLocks/>
          </p:cNvCxnSpPr>
          <p:nvPr/>
        </p:nvCxnSpPr>
        <p:spPr>
          <a:xfrm flipV="1">
            <a:off x="5922362" y="4340725"/>
            <a:ext cx="0" cy="1239520"/>
          </a:xfrm>
          <a:prstGeom prst="line">
            <a:avLst/>
          </a:prstGeom>
          <a:ln w="57150">
            <a:solidFill>
              <a:srgbClr val="3F393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A0E19E-4D49-1309-395E-70F2926F128D}"/>
              </a:ext>
            </a:extLst>
          </p:cNvPr>
          <p:cNvCxnSpPr>
            <a:cxnSpLocks/>
          </p:cNvCxnSpPr>
          <p:nvPr/>
        </p:nvCxnSpPr>
        <p:spPr>
          <a:xfrm flipV="1">
            <a:off x="10099040" y="3106977"/>
            <a:ext cx="0" cy="1239520"/>
          </a:xfrm>
          <a:prstGeom prst="line">
            <a:avLst/>
          </a:prstGeom>
          <a:ln w="57150">
            <a:solidFill>
              <a:srgbClr val="3F393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50DB842-BEF2-6A4D-ACA5-1F1868AA31A2}"/>
              </a:ext>
            </a:extLst>
          </p:cNvPr>
          <p:cNvSpPr txBox="1"/>
          <p:nvPr/>
        </p:nvSpPr>
        <p:spPr>
          <a:xfrm>
            <a:off x="475723" y="2323468"/>
            <a:ext cx="3313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330 -527 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686AB4-00DD-7408-909C-4B95AC47674B}"/>
              </a:ext>
            </a:extLst>
          </p:cNvPr>
          <p:cNvSpPr txBox="1"/>
          <p:nvPr/>
        </p:nvSpPr>
        <p:spPr>
          <a:xfrm>
            <a:off x="4265390" y="5549344"/>
            <a:ext cx="3313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527 – 565 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D0A644-D62B-F8F1-2ABC-F578FDD5BFB5}"/>
              </a:ext>
            </a:extLst>
          </p:cNvPr>
          <p:cNvSpPr txBox="1"/>
          <p:nvPr/>
        </p:nvSpPr>
        <p:spPr>
          <a:xfrm>
            <a:off x="8402333" y="2444421"/>
            <a:ext cx="3313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565 – 867 CE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A962DB-380A-CA15-C4DF-1DF367018DBA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pic>
        <p:nvPicPr>
          <p:cNvPr id="4" name="Picture 3" descr="Western &amp; Eastern Roman Empire, 395 CE">
            <a:extLst>
              <a:ext uri="{FF2B5EF4-FFF2-40B4-BE49-F238E27FC236}">
                <a16:creationId xmlns:a16="http://schemas.microsoft.com/office/drawing/2014/main" id="{112464AA-12E4-D6CB-92F6-269D31DC9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36" y="4504529"/>
            <a:ext cx="3402187" cy="1914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mosaic of a person&#10;&#10;AI-generated content may be incorrect.">
            <a:extLst>
              <a:ext uri="{FF2B5EF4-FFF2-40B4-BE49-F238E27FC236}">
                <a16:creationId xmlns:a16="http://schemas.microsoft.com/office/drawing/2014/main" id="{D9D9C504-AEAC-2E29-8FED-C2054922AD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61" y="1796464"/>
            <a:ext cx="1703992" cy="236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map of the mediterranean sea&#10;&#10;AI-generated content may be incorrect.">
            <a:extLst>
              <a:ext uri="{FF2B5EF4-FFF2-40B4-BE49-F238E27FC236}">
                <a16:creationId xmlns:a16="http://schemas.microsoft.com/office/drawing/2014/main" id="{EA768304-3376-F842-9ADD-8E6F5C4FF8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404" y="4498532"/>
            <a:ext cx="3987412" cy="199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26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6FFDF-40F0-B6AB-396E-217596CF4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BAF8B3C2-C416-4C0E-5ACD-C89CE4A3DF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6176877-ECEB-AB16-9681-B0BE054CBD48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CED0DB-6443-B03E-5A44-1D93AF5392D6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E7FBC5-D66A-B4A4-5AEE-D865D547113C}"/>
              </a:ext>
            </a:extLst>
          </p:cNvPr>
          <p:cNvSpPr txBox="1"/>
          <p:nvPr/>
        </p:nvSpPr>
        <p:spPr>
          <a:xfrm>
            <a:off x="3706791" y="1113189"/>
            <a:ext cx="47689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BRIEF HISTORY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DCB711-8DCC-F5FE-AEF5-D30B0D123F5E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79456A-E708-C183-29FD-BB2ADA5A47F9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61D689-D5AA-724B-E7F0-9A4A5EA5AC95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A74743-36DE-BF10-0BB8-12747982240A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56B1E7-A14C-87BF-445A-8DEEC3B138FD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9A2BF2-687E-368F-EA6A-BD83F0E0E8D9}"/>
              </a:ext>
            </a:extLst>
          </p:cNvPr>
          <p:cNvCxnSpPr/>
          <p:nvPr/>
        </p:nvCxnSpPr>
        <p:spPr>
          <a:xfrm>
            <a:off x="0" y="4328160"/>
            <a:ext cx="12192000" cy="0"/>
          </a:xfrm>
          <a:prstGeom prst="line">
            <a:avLst/>
          </a:prstGeom>
          <a:ln w="57150">
            <a:solidFill>
              <a:srgbClr val="3F393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541390-B333-7A79-333C-70737FDEAB58}"/>
              </a:ext>
            </a:extLst>
          </p:cNvPr>
          <p:cNvCxnSpPr>
            <a:cxnSpLocks/>
          </p:cNvCxnSpPr>
          <p:nvPr/>
        </p:nvCxnSpPr>
        <p:spPr>
          <a:xfrm flipV="1">
            <a:off x="3515360" y="3106977"/>
            <a:ext cx="0" cy="1239520"/>
          </a:xfrm>
          <a:prstGeom prst="line">
            <a:avLst/>
          </a:prstGeom>
          <a:ln w="57150">
            <a:solidFill>
              <a:srgbClr val="3F393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177F16-151A-ECBD-E633-1374F708A12B}"/>
              </a:ext>
            </a:extLst>
          </p:cNvPr>
          <p:cNvCxnSpPr>
            <a:cxnSpLocks/>
          </p:cNvCxnSpPr>
          <p:nvPr/>
        </p:nvCxnSpPr>
        <p:spPr>
          <a:xfrm flipV="1">
            <a:off x="8878922" y="4340725"/>
            <a:ext cx="0" cy="1239520"/>
          </a:xfrm>
          <a:prstGeom prst="line">
            <a:avLst/>
          </a:prstGeom>
          <a:ln w="57150">
            <a:solidFill>
              <a:srgbClr val="3F393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4EAB917-7023-6DAA-A7EB-EA340F0E3E21}"/>
              </a:ext>
            </a:extLst>
          </p:cNvPr>
          <p:cNvSpPr txBox="1"/>
          <p:nvPr/>
        </p:nvSpPr>
        <p:spPr>
          <a:xfrm>
            <a:off x="1877803" y="2323468"/>
            <a:ext cx="3313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1056 – 1204 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42563F-B245-B926-C3D9-14FAA8AA2D81}"/>
              </a:ext>
            </a:extLst>
          </p:cNvPr>
          <p:cNvSpPr txBox="1"/>
          <p:nvPr/>
        </p:nvSpPr>
        <p:spPr>
          <a:xfrm>
            <a:off x="7221950" y="5549344"/>
            <a:ext cx="3313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3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1261 – 1453 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31EA3D-B648-E44C-BB0A-5973D1963EA5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pic>
        <p:nvPicPr>
          <p:cNvPr id="2" name="Picture 1" descr="undefined">
            <a:extLst>
              <a:ext uri="{FF2B5EF4-FFF2-40B4-BE49-F238E27FC236}">
                <a16:creationId xmlns:a16="http://schemas.microsoft.com/office/drawing/2014/main" id="{EDEC370E-6046-A949-EBC2-22602CFA71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706" y="4535201"/>
            <a:ext cx="3083307" cy="1920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cannon firing a castle&#10;&#10;AI-generated content may be incorrect.">
            <a:extLst>
              <a:ext uri="{FF2B5EF4-FFF2-40B4-BE49-F238E27FC236}">
                <a16:creationId xmlns:a16="http://schemas.microsoft.com/office/drawing/2014/main" id="{3634ABE9-5A5E-BE80-BA99-B6891E1C0B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444" y="1938962"/>
            <a:ext cx="2971164" cy="22320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405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A2850-D05D-D9F8-6AB1-D204DEA77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BAB55E08-C710-6E8D-7FE0-DECA248439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83F977-42AE-825F-D101-BB3B4172185A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6B45FB-283C-37B6-B4DB-3AE043F26D70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2BB259-0AFF-34CD-831E-F339457897C6}"/>
              </a:ext>
            </a:extLst>
          </p:cNvPr>
          <p:cNvSpPr txBox="1"/>
          <p:nvPr/>
        </p:nvSpPr>
        <p:spPr>
          <a:xfrm>
            <a:off x="315283" y="1316389"/>
            <a:ext cx="8972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Isidore of Miletus and the Hagia Sophia</a:t>
            </a:r>
            <a:endParaRPr lang="en-PH" sz="4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76B367-95EC-BF75-3874-645F506E97C6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B788C-6950-ECAE-0850-DB81DA6CF025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F63A55-C892-30E5-D49A-C39FE14C1A28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C43D29-F360-38E2-D9A8-B8F8063454EE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733C96-5CD2-5A2B-29A7-43E369B58460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797DF5-6A82-070E-BB0E-C0A91AC4B638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pic>
        <p:nvPicPr>
          <p:cNvPr id="6" name="Picture 5" descr="undefined">
            <a:extLst>
              <a:ext uri="{FF2B5EF4-FFF2-40B4-BE49-F238E27FC236}">
                <a16:creationId xmlns:a16="http://schemas.microsoft.com/office/drawing/2014/main" id="{D22D6030-D6D4-821B-E6E8-8636C3670D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3" b="99408" l="9672" r="89964">
                        <a14:foregroundMark x1="28467" y1="95735" x2="57664" y2="96919"/>
                        <a14:foregroundMark x1="57664" y1="96919" x2="61861" y2="96209"/>
                        <a14:foregroundMark x1="51277" y1="98578" x2="41423" y2="994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76" y="1233114"/>
            <a:ext cx="4790704" cy="7371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A fountain in front of Hagia Sophia&#10;&#10;AI-generated content may be incorrect.">
            <a:extLst>
              <a:ext uri="{FF2B5EF4-FFF2-40B4-BE49-F238E27FC236}">
                <a16:creationId xmlns:a16="http://schemas.microsoft.com/office/drawing/2014/main" id="{E846594D-210C-FCCC-4A82-DF5572FCA7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756" y="2186663"/>
            <a:ext cx="5974107" cy="457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27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C99C1-E9D7-5B81-2B43-E939875AA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EDB7091D-D86E-2A1B-DE8A-F28B8C30070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D5C21E0-030F-6901-94FC-F2B394E566DE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A30EC5-F4FF-4CDB-1E5E-8D1BEF7A2BFB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6EABAD-CA4B-6961-55AA-873C64D7D3DB}"/>
              </a:ext>
            </a:extLst>
          </p:cNvPr>
          <p:cNvSpPr txBox="1"/>
          <p:nvPr/>
        </p:nvSpPr>
        <p:spPr>
          <a:xfrm>
            <a:off x="315283" y="1316389"/>
            <a:ext cx="51507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Julianus </a:t>
            </a:r>
            <a:r>
              <a:rPr lang="en-US" sz="4400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Argentarius</a:t>
            </a:r>
            <a:endParaRPr lang="en-PH" sz="4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3BB16C-96DC-17BB-3ADB-7BAE29649290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ADFCEE-5A13-2999-D7ED-26DA5630A527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53228F-1601-4493-ABC8-3E6953D7D4FE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99D340-8DA6-9AD9-4FFD-15A9A29F1F5F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BB327E-9472-06A3-2A0F-DFA4B03E386A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AB7418-54E1-96AC-103D-5526F3FF54C2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pic>
        <p:nvPicPr>
          <p:cNvPr id="2" name="Picture 1" descr="undefined">
            <a:extLst>
              <a:ext uri="{FF2B5EF4-FFF2-40B4-BE49-F238E27FC236}">
                <a16:creationId xmlns:a16="http://schemas.microsoft.com/office/drawing/2014/main" id="{7CFE9749-1701-2406-FD3F-58C99C600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01" b="98225" l="1205" r="98193">
                        <a14:foregroundMark x1="25904" y1="37278" x2="39759" y2="14793"/>
                        <a14:foregroundMark x1="39759" y1="14793" x2="57831" y2="17751"/>
                        <a14:foregroundMark x1="57831" y1="17751" x2="71687" y2="28994"/>
                        <a14:foregroundMark x1="71687" y1="28994" x2="75301" y2="36095"/>
                        <a14:foregroundMark x1="87349" y1="91124" x2="31325" y2="94083"/>
                        <a14:foregroundMark x1="31325" y1="94083" x2="24096" y2="85799"/>
                        <a14:foregroundMark x1="24096" y1="85799" x2="19277" y2="74556"/>
                        <a14:foregroundMark x1="20482" y1="85799" x2="8434" y2="89941"/>
                        <a14:foregroundMark x1="8434" y1="89941" x2="6627" y2="93491"/>
                        <a14:foregroundMark x1="32530" y1="91124" x2="45181" y2="94675"/>
                        <a14:foregroundMark x1="45181" y1="94675" x2="86145" y2="93491"/>
                        <a14:foregroundMark x1="86145" y1="93491" x2="84940" y2="81065"/>
                        <a14:foregroundMark x1="84940" y1="81065" x2="77108" y2="75148"/>
                        <a14:foregroundMark x1="62651" y1="13018" x2="42169" y2="7692"/>
                        <a14:foregroundMark x1="42169" y1="7692" x2="17470" y2="40828"/>
                        <a14:foregroundMark x1="17470" y1="40828" x2="17470" y2="42012"/>
                        <a14:foregroundMark x1="74096" y1="23669" x2="82530" y2="29586"/>
                        <a14:foregroundMark x1="80723" y1="30769" x2="66265" y2="11834"/>
                        <a14:foregroundMark x1="66265" y1="11834" x2="50000" y2="7101"/>
                        <a14:foregroundMark x1="50000" y1="7101" x2="33735" y2="10651"/>
                        <a14:foregroundMark x1="33735" y1="10651" x2="25904" y2="20710"/>
                        <a14:foregroundMark x1="25904" y1="20710" x2="25301" y2="21302"/>
                        <a14:foregroundMark x1="21084" y1="36095" x2="18675" y2="39645"/>
                        <a14:foregroundMark x1="18675" y1="34911" x2="16867" y2="29586"/>
                        <a14:foregroundMark x1="66867" y1="21302" x2="75904" y2="18343"/>
                        <a14:foregroundMark x1="72289" y1="13609" x2="62651" y2="7101"/>
                        <a14:foregroundMark x1="82530" y1="83432" x2="93976" y2="88757"/>
                        <a14:foregroundMark x1="94578" y1="94083" x2="13855" y2="98225"/>
                        <a14:foregroundMark x1="90361" y1="91124" x2="98795" y2="94675"/>
                        <a14:foregroundMark x1="3614" y1="91716" x2="1205" y2="94083"/>
                        <a14:foregroundMark x1="32530" y1="52663" x2="35542" y2="62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51" y="2085830"/>
            <a:ext cx="4334821" cy="4413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ußenansicht">
            <a:extLst>
              <a:ext uri="{FF2B5EF4-FFF2-40B4-BE49-F238E27FC236}">
                <a16:creationId xmlns:a16="http://schemas.microsoft.com/office/drawing/2014/main" id="{499026F5-B9D2-1E24-A524-C54AA85744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485" y="2199145"/>
            <a:ext cx="6446839" cy="42998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991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018D9-A2B6-F603-4C4B-BB4A23FA8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E14EB4D0-9F30-B05F-0165-2F8C851451D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6A54BC5-AA3B-F147-019E-5FCA8E306F66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A8F3DE-32C4-A9E9-0DC9-760EBEBE86D4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5E5B97-C0E5-3B59-EA49-19964A84F755}"/>
              </a:ext>
            </a:extLst>
          </p:cNvPr>
          <p:cNvSpPr txBox="1"/>
          <p:nvPr/>
        </p:nvSpPr>
        <p:spPr>
          <a:xfrm>
            <a:off x="315283" y="1316389"/>
            <a:ext cx="33931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Theodosius I</a:t>
            </a:r>
            <a:endParaRPr lang="en-PH" sz="4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79DACE-307D-95A8-9975-4866D3DA3344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87A7A9-47B1-B82B-4F3F-F77E7764AB0F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CCFEB4-268A-A288-4452-7D2483743D40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9EFD6B-BFEB-550B-F16F-4B0CB139B98A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EA917A-A164-BD13-E483-316B228F6078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74887B-DF72-DBEC-9E41-0892E35FC6E2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pic>
        <p:nvPicPr>
          <p:cNvPr id="5" name="Picture 4" descr="undefined">
            <a:extLst>
              <a:ext uri="{FF2B5EF4-FFF2-40B4-BE49-F238E27FC236}">
                <a16:creationId xmlns:a16="http://schemas.microsoft.com/office/drawing/2014/main" id="{62944875-DE89-C253-D9FC-786E6A2FDB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618" b="98049" l="9620" r="89620">
                        <a14:foregroundMark x1="56203" y1="10407" x2="45063" y2="8780"/>
                        <a14:foregroundMark x1="32658" y1="85203" x2="29620" y2="980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0" y="1821166"/>
            <a:ext cx="2994312" cy="46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stone carving of people&#10;&#10;AI-generated content may be incorrect.">
            <a:extLst>
              <a:ext uri="{FF2B5EF4-FFF2-40B4-BE49-F238E27FC236}">
                <a16:creationId xmlns:a16="http://schemas.microsoft.com/office/drawing/2014/main" id="{A5E424D0-F6A8-FB37-0B43-99D41C2022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996" y="2211418"/>
            <a:ext cx="5654848" cy="42706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3358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02217-6CA1-8789-4387-2B974280F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664C857C-F886-4A34-24BC-50AF8269D68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AA6CB39-F7AB-C780-C52E-CFD4C97887A7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106B11-0F77-B4F8-47ED-C858CEEDA6B4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A5B2FD-1889-BD44-5036-0C5D48FF066F}"/>
              </a:ext>
            </a:extLst>
          </p:cNvPr>
          <p:cNvSpPr txBox="1"/>
          <p:nvPr/>
        </p:nvSpPr>
        <p:spPr>
          <a:xfrm>
            <a:off x="315283" y="1316389"/>
            <a:ext cx="33931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Theodora</a:t>
            </a:r>
            <a:endParaRPr lang="en-PH" sz="4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74DEE8-1E50-A37F-013B-C1454EAB843A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4DA38B-2EE1-9800-95BE-4B1EEE997F6C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16C0EC-B765-83E5-47D4-732FD6EEA0E4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151603-DE2B-6B17-6B87-85C1C285CB13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339B85-9BBE-BB0B-EA7A-11302BF35FDB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3C14E0-3896-B3D7-4102-41A52576B58C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pic>
        <p:nvPicPr>
          <p:cNvPr id="2" name="Picture 1" descr="A close-up of a mosaic of a person&#10;&#10;AI-generated content may be incorrect.">
            <a:extLst>
              <a:ext uri="{FF2B5EF4-FFF2-40B4-BE49-F238E27FC236}">
                <a16:creationId xmlns:a16="http://schemas.microsoft.com/office/drawing/2014/main" id="{81F7C9CA-21F2-2B25-678F-2359812880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014" y="2100591"/>
            <a:ext cx="3278662" cy="4484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group of people in a room&#10;&#10;AI-generated content may be incorrect.">
            <a:extLst>
              <a:ext uri="{FF2B5EF4-FFF2-40B4-BE49-F238E27FC236}">
                <a16:creationId xmlns:a16="http://schemas.microsoft.com/office/drawing/2014/main" id="{E2D35C9C-8870-8818-91D5-C946F76A07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540" y="2100591"/>
            <a:ext cx="6415038" cy="41663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8990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F7A3B-FFBB-9CC0-93F8-3CAFE66F9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AFDCDF43-DC20-9601-DABB-72AD6A68177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CC05E8-D476-0AF1-61D3-1AA681FC3955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7E7250-A611-295E-6F0F-5ECC99083E5D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32BEA8-3CF2-5DCF-94C6-83C9F1713241}"/>
              </a:ext>
            </a:extLst>
          </p:cNvPr>
          <p:cNvSpPr txBox="1"/>
          <p:nvPr/>
        </p:nvSpPr>
        <p:spPr>
          <a:xfrm>
            <a:off x="315283" y="1273647"/>
            <a:ext cx="4395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Leo VI "the Wise"</a:t>
            </a:r>
            <a:endParaRPr lang="en-PH" sz="4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EED70F-27DE-BF3A-FA15-60A728FB8C3F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9994E1-B9A7-9B71-8FD8-98B5CEECD888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B92C59-4F35-5CAC-5056-FD7BBB6809DE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2F7D59-D557-19DE-880C-BD9700B227A6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8C15F1-F9A3-2082-6F36-1FB611B235E0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2DCA58-AD08-1B01-E53B-54A51EC60B6D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pic>
        <p:nvPicPr>
          <p:cNvPr id="5" name="Picture 4" descr="Leo VI (from 'Rulers of the Byzantine Empire' published by KIBEA)">
            <a:extLst>
              <a:ext uri="{FF2B5EF4-FFF2-40B4-BE49-F238E27FC236}">
                <a16:creationId xmlns:a16="http://schemas.microsoft.com/office/drawing/2014/main" id="{BB54B47B-1404-42BF-CCA2-322E0C84AC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62" b="97459" l="5072" r="93333">
                        <a14:foregroundMark x1="61884" y1="13481" x2="61014" y2="7293"/>
                        <a14:foregroundMark x1="68696" y1="21326" x2="83333" y2="62541"/>
                        <a14:foregroundMark x1="83333" y1="62541" x2="75072" y2="84088"/>
                        <a14:foregroundMark x1="75072" y1="84088" x2="46087" y2="92265"/>
                        <a14:foregroundMark x1="46087" y1="92265" x2="23768" y2="68398"/>
                        <a14:foregroundMark x1="23768" y1="68398" x2="17391" y2="23425"/>
                        <a14:foregroundMark x1="17391" y1="23425" x2="77246" y2="16575"/>
                        <a14:foregroundMark x1="76667" y1="19669" x2="89275" y2="86740"/>
                        <a14:foregroundMark x1="89275" y1="86740" x2="38116" y2="96796"/>
                        <a14:foregroundMark x1="38116" y1="96796" x2="17391" y2="83425"/>
                        <a14:foregroundMark x1="17391" y1="83425" x2="9420" y2="58343"/>
                        <a14:foregroundMark x1="9420" y1="58343" x2="18261" y2="17901"/>
                        <a14:foregroundMark x1="11014" y1="15801" x2="8261" y2="11713"/>
                        <a14:foregroundMark x1="8261" y1="10718" x2="8696" y2="83978"/>
                        <a14:foregroundMark x1="8696" y1="83978" x2="51014" y2="96575"/>
                        <a14:foregroundMark x1="51014" y1="96575" x2="76232" y2="97569"/>
                        <a14:foregroundMark x1="76232" y1="97569" x2="89855" y2="46740"/>
                        <a14:foregroundMark x1="87971" y1="42320" x2="67536" y2="34365"/>
                        <a14:foregroundMark x1="67536" y1="34365" x2="85217" y2="15470"/>
                        <a14:foregroundMark x1="85217" y1="15470" x2="85217" y2="14144"/>
                        <a14:foregroundMark x1="74493" y1="19669" x2="35362" y2="13812"/>
                        <a14:foregroundMark x1="68696" y1="4862" x2="49710" y2="11381"/>
                        <a14:foregroundMark x1="53768" y1="37459" x2="55217" y2="70166"/>
                        <a14:foregroundMark x1="55217" y1="70166" x2="57391" y2="72818"/>
                        <a14:foregroundMark x1="73623" y1="36464" x2="68116" y2="49503"/>
                        <a14:foregroundMark x1="47101" y1="44972" x2="26667" y2="60221"/>
                        <a14:foregroundMark x1="26667" y1="60221" x2="23623" y2="57348"/>
                        <a14:foregroundMark x1="5217" y1="35359" x2="16087" y2="63757"/>
                        <a14:foregroundMark x1="16087" y1="63757" x2="33043" y2="50939"/>
                        <a14:foregroundMark x1="33043" y1="50939" x2="32609" y2="51160"/>
                        <a14:foregroundMark x1="92029" y1="80331" x2="93333" y2="88950"/>
                        <a14:foregroundMark x1="88841" y1="45414" x2="42029" y2="426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39" y="2055652"/>
            <a:ext cx="3435169" cy="4504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undefined">
            <a:extLst>
              <a:ext uri="{FF2B5EF4-FFF2-40B4-BE49-F238E27FC236}">
                <a16:creationId xmlns:a16="http://schemas.microsoft.com/office/drawing/2014/main" id="{E0021637-6CD6-2405-0A02-5DCB73F589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280" y="2265113"/>
            <a:ext cx="5604279" cy="42953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0486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14F3C-8154-DF70-C2DF-7DCD0FCD8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7C13D800-AC3E-4CCA-1778-583595A8FDD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1F72EA-543F-B682-F3A8-333203CC4226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548203-28B3-030B-529C-55257B224043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8484B0-2210-E5C4-3B03-D2543F5C4273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FA9E28-1EF8-CBA4-B13D-8DA5A8380CE1}"/>
              </a:ext>
            </a:extLst>
          </p:cNvPr>
          <p:cNvSpPr txBox="1"/>
          <p:nvPr/>
        </p:nvSpPr>
        <p:spPr>
          <a:xfrm>
            <a:off x="3134628" y="2898231"/>
            <a:ext cx="592274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15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FFB176-3579-65F1-E82D-B5B254628DFB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71539D-8972-1FD7-38E0-CBC8362BFD6C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323634-F01C-5E31-155B-38C487E8FB5B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71BBD0-277C-01A7-AF14-290F3E5A9CEE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</p:spTree>
    <p:extLst>
      <p:ext uri="{BB962C8B-B14F-4D97-AF65-F5344CB8AC3E}">
        <p14:creationId xmlns:p14="http://schemas.microsoft.com/office/powerpoint/2010/main" val="2783041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94B13-8341-267A-F56B-1ADB229C4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6FFD1DC9-B8EB-1B2C-F191-56EB94FA49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1E303AA-066B-0A1F-F936-C0A4C377AC6A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4" name="Picture 13" descr="A white pillar with a red top&#10;&#10;AI-generated content may be incorrect.">
            <a:extLst>
              <a:ext uri="{FF2B5EF4-FFF2-40B4-BE49-F238E27FC236}">
                <a16:creationId xmlns:a16="http://schemas.microsoft.com/office/drawing/2014/main" id="{121689BC-17E3-93E6-AC3A-D0CCC68F0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00" b="92500" l="9786" r="89858">
                        <a14:foregroundMark x1="32206" y1="92700" x2="64057" y2="92500"/>
                        <a14:foregroundMark x1="64057" y1="92500" x2="55338" y2="86500"/>
                        <a14:foregroundMark x1="55338" y1="86500" x2="54270" y2="86700"/>
                        <a14:foregroundMark x1="33808" y1="8200" x2="60142" y2="7500"/>
                        <a14:foregroundMark x1="60142" y1="7500" x2="38968" y2="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-446992"/>
            <a:ext cx="4209790" cy="74907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70BF10-25E3-7E65-2DBA-01737A6D6916}"/>
              </a:ext>
            </a:extLst>
          </p:cNvPr>
          <p:cNvSpPr txBox="1"/>
          <p:nvPr/>
        </p:nvSpPr>
        <p:spPr>
          <a:xfrm>
            <a:off x="-12020145" y="2377039"/>
            <a:ext cx="6487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54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SEATED SCRIBE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6F2AE8-4478-8189-CE7C-BF4A325638BD}"/>
              </a:ext>
            </a:extLst>
          </p:cNvPr>
          <p:cNvSpPr txBox="1"/>
          <p:nvPr/>
        </p:nvSpPr>
        <p:spPr>
          <a:xfrm>
            <a:off x="-11082221" y="3133374"/>
            <a:ext cx="5803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anonymous, Louvre — famous for lifelike realism and crystal eyes. </a:t>
            </a:r>
            <a:endParaRPr lang="en-PH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 descr="After a Lesson on Michelangelo's David, a Florida Principal Loses Her Job">
            <a:extLst>
              <a:ext uri="{FF2B5EF4-FFF2-40B4-BE49-F238E27FC236}">
                <a16:creationId xmlns:a16="http://schemas.microsoft.com/office/drawing/2014/main" id="{3999A280-3EB7-E562-2494-E3A3421CD3B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258" b="97476" l="32796" r="64191">
                        <a14:foregroundMark x1="46321" y1="6940" x2="46741" y2="5258"/>
                        <a14:foregroundMark x1="47232" y1="90536" x2="50596" y2="97581"/>
                        <a14:foregroundMark x1="50596" y1="97581" x2="56552" y2="99054"/>
                        <a14:foregroundMark x1="56552" y1="99054" x2="60196" y2="97476"/>
                        <a14:foregroundMark x1="60196" y1="97476" x2="60547" y2="93586"/>
                        <a14:backgroundMark x1="54800" y1="34490" x2="56272" y2="37645"/>
                        <a14:backgroundMark x1="42677" y1="36909" x2="41906" y2="42376"/>
                        <a14:backgroundMark x1="41626" y1="44795" x2="40925" y2="49842"/>
                        <a14:backgroundMark x1="41906" y1="33859" x2="41906" y2="33859"/>
                        <a14:backgroundMark x1="56552" y1="34280" x2="56622" y2="35226"/>
                        <a14:backgroundMark x1="60897" y1="33754" x2="60547" y2="35121"/>
                        <a14:backgroundMark x1="56762" y1="34280" x2="56903" y2="35121"/>
                        <a14:backgroundMark x1="49825" y1="17350" x2="50456" y2="172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71" r="31868"/>
          <a:stretch>
            <a:fillRect/>
          </a:stretch>
        </p:blipFill>
        <p:spPr bwMode="auto">
          <a:xfrm>
            <a:off x="-4957799" y="-316365"/>
            <a:ext cx="4957799" cy="843975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8706AED-F868-E1E0-EF0D-012E29A94C14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0AF199-8654-9F10-D476-551DF3E78ECA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9ED358-2F93-9E70-DCE5-EFE12E48D888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57C1E4-81E1-7F30-2E1B-D5B1B66A67FB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6EE555-23E3-E26C-4E07-0DB367A5005C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5D22CB-0287-0E24-29C8-290BA808E5C9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8A11A3-8D96-38A2-6201-21061273FE09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pic>
        <p:nvPicPr>
          <p:cNvPr id="4" name="Picture 3" descr="Nefertiti Bust - Wikipedia">
            <a:extLst>
              <a:ext uri="{FF2B5EF4-FFF2-40B4-BE49-F238E27FC236}">
                <a16:creationId xmlns:a16="http://schemas.microsoft.com/office/drawing/2014/main" id="{22D32FCC-4C7C-0E81-D5B7-925E46A6915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844" b="98810" l="2239" r="96020">
                        <a14:foregroundMark x1="42040" y1="8844" x2="42040" y2="8844"/>
                        <a14:foregroundMark x1="13930" y1="93027" x2="83085" y2="95578"/>
                        <a14:foregroundMark x1="83085" y1="95578" x2="86816" y2="94388"/>
                        <a14:foregroundMark x1="93284" y1="94388" x2="78358" y2="91327"/>
                        <a14:foregroundMark x1="95274" y1="93707" x2="96020" y2="98810"/>
                        <a14:foregroundMark x1="13930" y1="95238" x2="2239" y2="95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12600" y="466753"/>
            <a:ext cx="4046070" cy="5924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Mask of Tutankhamun - Wikipedia">
            <a:extLst>
              <a:ext uri="{FF2B5EF4-FFF2-40B4-BE49-F238E27FC236}">
                <a16:creationId xmlns:a16="http://schemas.microsoft.com/office/drawing/2014/main" id="{3B36CB80-79A3-7E1B-2EBB-99BE7CC136C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744" b="98628" l="1288" r="95923">
                        <a14:foregroundMark x1="52146" y1="7547" x2="28755" y2="28473"/>
                        <a14:foregroundMark x1="28755" y1="28473" x2="23605" y2="43225"/>
                        <a14:foregroundMark x1="23605" y1="43225" x2="25322" y2="45455"/>
                        <a14:foregroundMark x1="55150" y1="81990" x2="46137" y2="90566"/>
                        <a14:foregroundMark x1="48283" y1="91252" x2="33906" y2="89537"/>
                        <a14:foregroundMark x1="42918" y1="89708" x2="59013" y2="90738"/>
                        <a14:foregroundMark x1="44635" y1="12693" x2="29185" y2="22470"/>
                        <a14:foregroundMark x1="53004" y1="4460" x2="53648" y2="4117"/>
                        <a14:foregroundMark x1="54506" y1="3774" x2="54506" y2="3774"/>
                        <a14:foregroundMark x1="54077" y1="3602" x2="54077" y2="3602"/>
                        <a14:foregroundMark x1="17811" y1="50943" x2="12232" y2="70326"/>
                        <a14:foregroundMark x1="60468" y1="93572" x2="60866" y2="93624"/>
                        <a14:foregroundMark x1="33691" y1="90051" x2="57353" y2="93162"/>
                        <a14:foregroundMark x1="54908" y1="95288" x2="48117" y2="95895"/>
                        <a14:foregroundMark x1="55161" y1="97915" x2="48833" y2="97229"/>
                        <a14:foregroundMark x1="29399" y1="89880" x2="28314" y2="90308"/>
                        <a14:foregroundMark x1="36910" y1="89194" x2="21245" y2="84391"/>
                        <a14:foregroundMark x1="21245" y1="84391" x2="19661" y2="85597"/>
                        <a14:foregroundMark x1="21674" y1="86964" x2="20456" y2="86902"/>
                        <a14:foregroundMark x1="53648" y1="2744" x2="53648" y2="2744"/>
                        <a14:foregroundMark x1="51931" y1="2916" x2="51931" y2="2916"/>
                        <a14:foregroundMark x1="27682" y1="16810" x2="22961" y2="21612"/>
                        <a14:foregroundMark x1="25107" y1="15780" x2="25107" y2="15780"/>
                        <a14:backgroundMark x1="3648" y1="83877" x2="13734" y2="97599"/>
                        <a14:backgroundMark x1="13734" y1="97599" x2="41416" y2="98456"/>
                        <a14:backgroundMark x1="41416" y1="98456" x2="42918" y2="97770"/>
                        <a14:backgroundMark x1="27897" y1="98113" x2="15236" y2="90566"/>
                        <a14:backgroundMark x1="15236" y1="90566" x2="14592" y2="89537"/>
                        <a14:backgroundMark x1="21674" y1="92624" x2="31330" y2="94168"/>
                        <a14:backgroundMark x1="16738" y1="88851" x2="11803" y2="85592"/>
                        <a14:backgroundMark x1="14378" y1="86106" x2="16738" y2="88508"/>
                        <a14:backgroundMark x1="12661" y1="86449" x2="25751" y2="95026"/>
                        <a14:backgroundMark x1="25751" y1="95026" x2="29828" y2="93654"/>
                        <a14:backgroundMark x1="27253" y1="93825" x2="10944" y2="88336"/>
                        <a14:backgroundMark x1="10944" y1="88336" x2="10300" y2="86792"/>
                        <a14:backgroundMark x1="15665" y1="93482" x2="34979" y2="96055"/>
                        <a14:backgroundMark x1="29828" y1="94683" x2="9227" y2="99314"/>
                        <a14:backgroundMark x1="95279" y1="87822" x2="85622" y2="99314"/>
                        <a14:backgroundMark x1="85622" y1="99314" x2="85622" y2="99314"/>
                        <a14:backgroundMark x1="97639" y1="88165" x2="93133" y2="97599"/>
                        <a14:backgroundMark x1="97639" y1="90738" x2="71888" y2="95540"/>
                        <a14:backgroundMark x1="71888" y1="95540" x2="66309" y2="97942"/>
                        <a14:backgroundMark x1="91202" y1="94168" x2="62232" y2="96741"/>
                        <a14:backgroundMark x1="69957" y1="95883" x2="60300" y2="98113"/>
                        <a14:backgroundMark x1="62446" y1="96055" x2="59657" y2="96055"/>
                        <a14:backgroundMark x1="40558" y1="95026" x2="46137" y2="98285"/>
                        <a14:backgroundMark x1="48069" y1="96226" x2="45064" y2="96055"/>
                        <a14:backgroundMark x1="45708" y1="94854" x2="44421" y2="96569"/>
                        <a14:backgroundMark x1="59442" y1="94854" x2="59871" y2="99314"/>
                        <a14:backgroundMark x1="60300" y1="93825" x2="60300" y2="938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7292" y="481993"/>
            <a:ext cx="4585622" cy="573352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7741E8-3222-3E86-90F6-C2AF389116F8}"/>
              </a:ext>
            </a:extLst>
          </p:cNvPr>
          <p:cNvSpPr txBox="1"/>
          <p:nvPr/>
        </p:nvSpPr>
        <p:spPr>
          <a:xfrm>
            <a:off x="-11981992" y="2067793"/>
            <a:ext cx="8292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8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MASK OF TUTANKHAMUN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77D96A-88F3-266E-891D-08D33993F9D2}"/>
              </a:ext>
            </a:extLst>
          </p:cNvPr>
          <p:cNvSpPr txBox="1"/>
          <p:nvPr/>
        </p:nvSpPr>
        <p:spPr>
          <a:xfrm>
            <a:off x="-11368803" y="2809775"/>
            <a:ext cx="580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royal funerary mask (artist unknown; workshop of the king)</a:t>
            </a:r>
            <a:endParaRPr lang="en-PH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The Seated Scribe - Wikipedia">
            <a:extLst>
              <a:ext uri="{FF2B5EF4-FFF2-40B4-BE49-F238E27FC236}">
                <a16:creationId xmlns:a16="http://schemas.microsoft.com/office/drawing/2014/main" id="{3BA8DEB6-AADE-BE97-012D-767F64DAEEB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495" b="93568" l="9418" r="89555">
                        <a14:foregroundMark x1="42979" y1="13170" x2="55479" y2="12864"/>
                        <a14:foregroundMark x1="50856" y1="10873" x2="50856" y2="10873"/>
                        <a14:foregroundMark x1="15068" y1="87289" x2="74144" y2="93874"/>
                        <a14:foregroundMark x1="74144" y1="93874" x2="79452" y2="92956"/>
                        <a14:foregroundMark x1="10274" y1="91577" x2="10274" y2="91577"/>
                        <a14:foregroundMark x1="9589" y1="92190" x2="9589" y2="92190"/>
                        <a14:foregroundMark x1="53082" y1="9954" x2="41952" y2="15008"/>
                        <a14:foregroundMark x1="44007" y1="11485" x2="44007" y2="11485"/>
                        <a14:foregroundMark x1="50856" y1="10260" x2="50856" y2="10260"/>
                        <a14:foregroundMark x1="48630" y1="9495" x2="48630" y2="9495"/>
                        <a14:foregroundMark x1="46404" y1="10567" x2="46404" y2="10567"/>
                        <a14:foregroundMark x1="42808" y1="13323" x2="42808" y2="13323"/>
                        <a14:foregroundMark x1="41096" y1="14548" x2="41096" y2="14548"/>
                        <a14:foregroundMark x1="42466" y1="13017" x2="42466" y2="13017"/>
                        <a14:foregroundMark x1="43493" y1="11945" x2="43493" y2="11945"/>
                        <a14:foregroundMark x1="49829" y1="10107" x2="49829" y2="10107"/>
                        <a14:foregroundMark x1="51370" y1="9954" x2="51370" y2="9954"/>
                        <a14:foregroundMark x1="49144" y1="9495" x2="49144" y2="9495"/>
                        <a14:foregroundMark x1="49829" y1="9648" x2="49829" y2="9648"/>
                        <a14:foregroundMark x1="50685" y1="9648" x2="50685" y2="9648"/>
                        <a14:foregroundMark x1="51541" y1="9801" x2="51541" y2="9801"/>
                        <a14:foregroundMark x1="52226" y1="9801" x2="52226" y2="9801"/>
                        <a14:foregroundMark x1="53082" y1="10260" x2="53082" y2="10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28460" y="448608"/>
            <a:ext cx="5307186" cy="592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Khafre Enthroned · Digital Portrait &quot;Basket&quot; - ARTH488A - &quot;Ancient  Mediterranean Portraiture&quot;">
            <a:extLst>
              <a:ext uri="{FF2B5EF4-FFF2-40B4-BE49-F238E27FC236}">
                <a16:creationId xmlns:a16="http://schemas.microsoft.com/office/drawing/2014/main" id="{6842554C-E64A-2BA2-6269-637C844F2B2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852" b="99556" l="2078" r="96623">
                        <a14:foregroundMark x1="56104" y1="5185" x2="76623" y2="20444"/>
                        <a14:foregroundMark x1="76623" y1="20444" x2="83636" y2="64296"/>
                        <a14:foregroundMark x1="83636" y1="64296" x2="73506" y2="82370"/>
                        <a14:foregroundMark x1="73506" y1="82370" x2="30130" y2="95111"/>
                        <a14:foregroundMark x1="30130" y1="95111" x2="22857" y2="95407"/>
                        <a14:foregroundMark x1="62597" y1="8000" x2="68571" y2="3852"/>
                        <a14:foregroundMark x1="93506" y1="32741" x2="87532" y2="89481"/>
                        <a14:foregroundMark x1="87532" y1="89481" x2="36104" y2="99259"/>
                        <a14:foregroundMark x1="36104" y1="99259" x2="2338" y2="94370"/>
                        <a14:foregroundMark x1="2338" y1="94370" x2="2078" y2="94074"/>
                        <a14:foregroundMark x1="95065" y1="86074" x2="96883" y2="85481"/>
                        <a14:foregroundMark x1="64156" y1="96296" x2="23117" y2="99556"/>
                        <a14:foregroundMark x1="23117" y1="99556" x2="2338" y2="94963"/>
                        <a14:backgroundMark x1="22857" y1="72593" x2="2338" y2="77185"/>
                        <a14:backgroundMark x1="97922" y1="80000" x2="97922" y2="80000"/>
                        <a14:backgroundMark x1="97922" y1="79259" x2="99221" y2="823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566" y="925244"/>
            <a:ext cx="3313045" cy="580802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0C3D1B-552D-B01B-9773-F0D8B0C05A50}"/>
              </a:ext>
            </a:extLst>
          </p:cNvPr>
          <p:cNvSpPr txBox="1"/>
          <p:nvPr/>
        </p:nvSpPr>
        <p:spPr>
          <a:xfrm>
            <a:off x="-290124" y="2948708"/>
            <a:ext cx="8292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8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KHAFRE ENTHRONED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0119F6-5A56-F7C9-2763-CCAFC9833531}"/>
              </a:ext>
            </a:extLst>
          </p:cNvPr>
          <p:cNvSpPr txBox="1"/>
          <p:nvPr/>
        </p:nvSpPr>
        <p:spPr>
          <a:xfrm>
            <a:off x="880236" y="3560358"/>
            <a:ext cx="580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anonymous royal “ka” statue, Egyptian Museum (Cairo)</a:t>
            </a:r>
            <a:endParaRPr lang="en-PH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C31883-2364-5246-3C8D-C901AAC79744}"/>
              </a:ext>
            </a:extLst>
          </p:cNvPr>
          <p:cNvSpPr txBox="1"/>
          <p:nvPr/>
        </p:nvSpPr>
        <p:spPr>
          <a:xfrm>
            <a:off x="-11829592" y="2220193"/>
            <a:ext cx="8292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8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MASK OF TUTANKHAMUN</a:t>
            </a:r>
          </a:p>
        </p:txBody>
      </p:sp>
      <p:pic>
        <p:nvPicPr>
          <p:cNvPr id="15" name="Picture 14" descr="The Seated Scribe - Wikipedia">
            <a:extLst>
              <a:ext uri="{FF2B5EF4-FFF2-40B4-BE49-F238E27FC236}">
                <a16:creationId xmlns:a16="http://schemas.microsoft.com/office/drawing/2014/main" id="{3C0F695D-342E-7E08-F37A-5AAD6B3860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495" b="93568" l="9418" r="89555">
                        <a14:foregroundMark x1="42979" y1="13170" x2="55479" y2="12864"/>
                        <a14:foregroundMark x1="50856" y1="10873" x2="50856" y2="10873"/>
                        <a14:foregroundMark x1="15068" y1="87289" x2="74144" y2="93874"/>
                        <a14:foregroundMark x1="74144" y1="93874" x2="79452" y2="92956"/>
                        <a14:foregroundMark x1="10274" y1="91577" x2="10274" y2="91577"/>
                        <a14:foregroundMark x1="9589" y1="92190" x2="9589" y2="92190"/>
                        <a14:foregroundMark x1="53082" y1="9954" x2="41952" y2="15008"/>
                        <a14:foregroundMark x1="44007" y1="11485" x2="44007" y2="11485"/>
                        <a14:foregroundMark x1="50856" y1="10260" x2="50856" y2="10260"/>
                        <a14:foregroundMark x1="48630" y1="9495" x2="48630" y2="9495"/>
                        <a14:foregroundMark x1="46404" y1="10567" x2="46404" y2="10567"/>
                        <a14:foregroundMark x1="42808" y1="13323" x2="42808" y2="13323"/>
                        <a14:foregroundMark x1="41096" y1="14548" x2="41096" y2="14548"/>
                        <a14:foregroundMark x1="42466" y1="13017" x2="42466" y2="13017"/>
                        <a14:foregroundMark x1="43493" y1="11945" x2="43493" y2="11945"/>
                        <a14:foregroundMark x1="49829" y1="10107" x2="49829" y2="10107"/>
                        <a14:foregroundMark x1="51370" y1="9954" x2="51370" y2="9954"/>
                        <a14:foregroundMark x1="49144" y1="9495" x2="49144" y2="9495"/>
                        <a14:foregroundMark x1="49829" y1="9648" x2="49829" y2="9648"/>
                        <a14:foregroundMark x1="50685" y1="9648" x2="50685" y2="9648"/>
                        <a14:foregroundMark x1="51541" y1="9801" x2="51541" y2="9801"/>
                        <a14:foregroundMark x1="52226" y1="9801" x2="52226" y2="9801"/>
                        <a14:foregroundMark x1="53082" y1="10260" x2="53082" y2="10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6060" y="601008"/>
            <a:ext cx="5307186" cy="592739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4F15F1F-C2A7-61E7-C055-85F7CB8DEBAE}"/>
              </a:ext>
            </a:extLst>
          </p:cNvPr>
          <p:cNvSpPr txBox="1"/>
          <p:nvPr/>
        </p:nvSpPr>
        <p:spPr>
          <a:xfrm>
            <a:off x="1324405" y="9163200"/>
            <a:ext cx="5803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monumental sphinx (likely Khafre’s face), anonymous carvers; a hybrid sculpture/monument</a:t>
            </a:r>
            <a:endParaRPr lang="en-PH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F542A9-9E0A-6E3C-64E9-42D165A70F80}"/>
              </a:ext>
            </a:extLst>
          </p:cNvPr>
          <p:cNvSpPr txBox="1"/>
          <p:nvPr/>
        </p:nvSpPr>
        <p:spPr>
          <a:xfrm>
            <a:off x="327238" y="8409452"/>
            <a:ext cx="8292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8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GREAT SPHINX OF GIZA</a:t>
            </a:r>
          </a:p>
        </p:txBody>
      </p:sp>
      <p:pic>
        <p:nvPicPr>
          <p:cNvPr id="26" name="Picture 25" descr="Great Sphinx of Giza | Description, History, &amp; Facts | Britannica">
            <a:extLst>
              <a:ext uri="{FF2B5EF4-FFF2-40B4-BE49-F238E27FC236}">
                <a16:creationId xmlns:a16="http://schemas.microsoft.com/office/drawing/2014/main" id="{A7353876-CF14-B7CD-A8E1-52E0ECABF90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7347" b="90000" l="2643" r="98203">
                        <a14:foregroundMark x1="12579" y1="57551" x2="7400" y2="69796"/>
                        <a14:foregroundMark x1="7611" y1="71837" x2="5285" y2="73673"/>
                        <a14:foregroundMark x1="90592" y1="75510" x2="92918" y2="73265"/>
                        <a14:foregroundMark x1="52537" y1="26327" x2="52668" y2="26863"/>
                        <a14:foregroundMark x1="94602" y1="57063" x2="95983" y2="61429"/>
                        <a14:foregroundMark x1="95983" y1="61429" x2="97040" y2="60408"/>
                        <a14:foregroundMark x1="56831" y1="25631" x2="57151" y2="25510"/>
                        <a14:foregroundMark x1="98014" y1="89592" x2="98203" y2="89592"/>
                        <a14:backgroundMark x1="57400" y1="27143" x2="67970" y2="47143"/>
                        <a14:backgroundMark x1="67970" y1="47143" x2="90486" y2="52041"/>
                        <a14:backgroundMark x1="67019" y1="41224" x2="56660" y2="34082"/>
                        <a14:backgroundMark x1="56660" y1="34286" x2="59619" y2="43469"/>
                        <a14:backgroundMark x1="54545" y1="25918" x2="56237" y2="38163"/>
                        <a14:backgroundMark x1="56237" y1="40204" x2="57188" y2="44286"/>
                        <a14:backgroundMark x1="61628" y1="14286" x2="82981" y2="32449"/>
                        <a14:backgroundMark x1="82981" y1="32449" x2="82981" y2="32449"/>
                        <a14:backgroundMark x1="82241" y1="33061" x2="65328" y2="26939"/>
                        <a14:backgroundMark x1="65328" y1="26939" x2="63319" y2="24898"/>
                        <a14:backgroundMark x1="80655" y1="17143" x2="64165" y2="13878"/>
                        <a14:backgroundMark x1="64165" y1="13878" x2="58140" y2="31020"/>
                        <a14:backgroundMark x1="61734" y1="15510" x2="36575" y2="7959"/>
                        <a14:backgroundMark x1="67336" y1="13469" x2="86469" y2="24082"/>
                        <a14:backgroundMark x1="86469" y1="24082" x2="87104" y2="16939"/>
                        <a14:backgroundMark x1="88584" y1="23469" x2="89112" y2="24694"/>
                        <a14:backgroundMark x1="90275" y1="23265" x2="83721" y2="23878"/>
                        <a14:backgroundMark x1="87738" y1="23061" x2="57082" y2="25306"/>
                        <a14:backgroundMark x1="63108" y1="31020" x2="96300" y2="44898"/>
                        <a14:backgroundMark x1="98943" y1="54490" x2="69239" y2="32449"/>
                        <a14:backgroundMark x1="69873" y1="43265" x2="87844" y2="43673"/>
                        <a14:backgroundMark x1="77696" y1="40000" x2="68922" y2="38367"/>
                        <a14:backgroundMark x1="66173" y1="48367" x2="75899" y2="49592"/>
                        <a14:backgroundMark x1="93129" y1="50204" x2="98309" y2="51837"/>
                        <a14:backgroundMark x1="95349" y1="53469" x2="60571" y2="52041"/>
                        <a14:backgroundMark x1="98732" y1="91837" x2="317" y2="82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77732" y="8537592"/>
            <a:ext cx="3967162" cy="20546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7339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9AA55-2861-A001-F5CD-3DD6E1E70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7C6CAA9F-B5D6-D647-3250-3EC169042A3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7A9BFBF-9BF6-0B36-FE5A-4D7B34A2360B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BF7E10-15C7-10A4-55C9-C9923F088747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350A0F-1229-6C05-31EA-ABD7B29ED70D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AF2802-3D2D-7C87-3FB9-972CA83557C3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AE5CA8-0FC7-D26B-B7BF-EE9E7E14CAC2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9D4949-76A4-A779-FC8A-7F220A38D345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5B209A-E3BD-5D49-96CF-19F1B92E6ED4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175242-9FBC-8362-B06F-BFF9865448D8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9FE10B-E40A-37AD-FEB8-3519F75D0ACB}"/>
              </a:ext>
            </a:extLst>
          </p:cNvPr>
          <p:cNvSpPr txBox="1"/>
          <p:nvPr/>
        </p:nvSpPr>
        <p:spPr>
          <a:xfrm>
            <a:off x="852910" y="1390636"/>
            <a:ext cx="101740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ROMAN SCULPTURE </a:t>
            </a:r>
            <a:r>
              <a:rPr lang="en-PH" sz="44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CHARACTERISTICS</a:t>
            </a:r>
            <a:r>
              <a:rPr lang="en-PH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EF5359-B99C-926D-120B-2573D7B16CA9}"/>
              </a:ext>
            </a:extLst>
          </p:cNvPr>
          <p:cNvSpPr txBox="1"/>
          <p:nvPr/>
        </p:nvSpPr>
        <p:spPr>
          <a:xfrm>
            <a:off x="656525" y="2608235"/>
            <a:ext cx="106928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STRONGLY INFLUENCED BY GREEK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15383A-5646-A4E3-C123-B25FAD880347}"/>
              </a:ext>
            </a:extLst>
          </p:cNvPr>
          <p:cNvSpPr txBox="1"/>
          <p:nvPr/>
        </p:nvSpPr>
        <p:spPr>
          <a:xfrm>
            <a:off x="656525" y="3662658"/>
            <a:ext cx="129787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EMPHASIS ON INDIVIDUALS AND PORTRAITS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76A118-64F9-DF0E-71B7-B320E3D66970}"/>
              </a:ext>
            </a:extLst>
          </p:cNvPr>
          <p:cNvSpPr txBox="1"/>
          <p:nvPr/>
        </p:nvSpPr>
        <p:spPr>
          <a:xfrm>
            <a:off x="656525" y="4827257"/>
            <a:ext cx="94104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USED AS  POLITICAL PROPAGANDA</a:t>
            </a:r>
          </a:p>
        </p:txBody>
      </p:sp>
    </p:spTree>
    <p:extLst>
      <p:ext uri="{BB962C8B-B14F-4D97-AF65-F5344CB8AC3E}">
        <p14:creationId xmlns:p14="http://schemas.microsoft.com/office/powerpoint/2010/main" val="1977235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09176-5955-24A4-793F-2AB118BB4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F115812A-FEA6-4C28-F1D0-E2B032A7AE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8968FF6-52DF-1853-8A3E-0C88F966A492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56BA0C-713B-166E-A141-C77B010F1A96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E3B459-6EAB-FA23-E8B2-1950077878DD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4E4B23-99CD-34BB-DBD0-BD5672BD9D0B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5BF795-A0C8-0BA6-18FD-052E37F1E89E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FF3648-A791-4C4A-48D9-019829E7946E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532F23-1763-A243-4848-47CB2DA0C8BD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B0ECE7-698B-DCB8-397A-8F7A3567C16D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93796D-DD2B-92AC-1125-185A789705E4}"/>
              </a:ext>
            </a:extLst>
          </p:cNvPr>
          <p:cNvSpPr txBox="1"/>
          <p:nvPr/>
        </p:nvSpPr>
        <p:spPr>
          <a:xfrm>
            <a:off x="852910" y="1390636"/>
            <a:ext cx="101740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ROMAN SCULPTURE </a:t>
            </a:r>
            <a:r>
              <a:rPr lang="en-PH" sz="44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CHARACTERISTICS</a:t>
            </a:r>
            <a:r>
              <a:rPr lang="en-PH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87C331-05BC-BE2A-3D63-C1E4CBB60A21}"/>
              </a:ext>
            </a:extLst>
          </p:cNvPr>
          <p:cNvSpPr txBox="1"/>
          <p:nvPr/>
        </p:nvSpPr>
        <p:spPr>
          <a:xfrm>
            <a:off x="656525" y="2608235"/>
            <a:ext cx="106928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STRONGLY INFLUENCED BY GREEK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85753C-A85C-CC98-4295-223DD1F5F56A}"/>
              </a:ext>
            </a:extLst>
          </p:cNvPr>
          <p:cNvSpPr txBox="1"/>
          <p:nvPr/>
        </p:nvSpPr>
        <p:spPr>
          <a:xfrm>
            <a:off x="656525" y="3662658"/>
            <a:ext cx="129787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EMPHASIS ON INDIVIDUALS AND PORTRAITS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86E6B0-6176-CB72-5182-3038E75570AC}"/>
              </a:ext>
            </a:extLst>
          </p:cNvPr>
          <p:cNvSpPr txBox="1"/>
          <p:nvPr/>
        </p:nvSpPr>
        <p:spPr>
          <a:xfrm>
            <a:off x="656525" y="4827257"/>
            <a:ext cx="94104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USED AS  POLITICAL PROPAGANDA</a:t>
            </a:r>
          </a:p>
        </p:txBody>
      </p:sp>
    </p:spTree>
    <p:extLst>
      <p:ext uri="{BB962C8B-B14F-4D97-AF65-F5344CB8AC3E}">
        <p14:creationId xmlns:p14="http://schemas.microsoft.com/office/powerpoint/2010/main" val="94571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7BF39-F52A-EFB3-27F1-DF14DB5A6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94A06E5D-66CE-FF4B-426F-AEA516E4A2E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735B14-2EE3-B1C8-7598-1FA8609A3E6F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BA1235-28D5-516A-741C-97561DFC24A3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169713-BCBC-38BD-AEDE-3D217B22E4A7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60EE91-A44B-EBD0-EF94-8607FDD45AB3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536083-9C60-6E4F-DD1C-4BB6A2F855AC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2AB007-1C58-E005-531A-9AC33072699D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89B40B-D527-E755-39C1-5F86E8841E02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8738FF-E71D-093C-F4EE-C70B83A6C249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A233F8-683F-86A5-7387-E80F925A09F1}"/>
              </a:ext>
            </a:extLst>
          </p:cNvPr>
          <p:cNvSpPr txBox="1"/>
          <p:nvPr/>
        </p:nvSpPr>
        <p:spPr>
          <a:xfrm>
            <a:off x="852910" y="1390636"/>
            <a:ext cx="101740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ROMAN SCULPTURE </a:t>
            </a:r>
            <a:r>
              <a:rPr lang="en-PH" sz="44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CHARACTERISTICS</a:t>
            </a:r>
            <a:r>
              <a:rPr lang="en-PH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D70505-49AD-CF17-13F5-66D56EE9F944}"/>
              </a:ext>
            </a:extLst>
          </p:cNvPr>
          <p:cNvSpPr txBox="1"/>
          <p:nvPr/>
        </p:nvSpPr>
        <p:spPr>
          <a:xfrm>
            <a:off x="656525" y="2608235"/>
            <a:ext cx="106928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STRONGLY INFLUENCED BY GREEK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32C8AD-FDB1-339E-8F6D-D36BA017B64B}"/>
              </a:ext>
            </a:extLst>
          </p:cNvPr>
          <p:cNvSpPr txBox="1"/>
          <p:nvPr/>
        </p:nvSpPr>
        <p:spPr>
          <a:xfrm>
            <a:off x="656525" y="3662658"/>
            <a:ext cx="129787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EMPHASIS ON INDIVIDUALS AND PORTRAITS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B90AC4-5F2D-48F1-BD34-5648A35132BE}"/>
              </a:ext>
            </a:extLst>
          </p:cNvPr>
          <p:cNvSpPr txBox="1"/>
          <p:nvPr/>
        </p:nvSpPr>
        <p:spPr>
          <a:xfrm>
            <a:off x="656525" y="4827257"/>
            <a:ext cx="94104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USED AS  POLITICAL PROPAGANDA</a:t>
            </a:r>
          </a:p>
        </p:txBody>
      </p:sp>
    </p:spTree>
    <p:extLst>
      <p:ext uri="{BB962C8B-B14F-4D97-AF65-F5344CB8AC3E}">
        <p14:creationId xmlns:p14="http://schemas.microsoft.com/office/powerpoint/2010/main" val="2112934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45015-124F-F7CE-C026-404553223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2C485A8F-9081-B6C6-A63A-B54D513F92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370C705-B7CB-178D-07EE-FC16BB3232BE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D19DA4-38B8-03D9-5DBF-530CA1923394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53062F-DAD8-F4B3-1439-1262297FC357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1AB552-14B0-0022-F49B-34D34B2505DD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DFD55A-3011-35DF-2931-B8E2CE1ED340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939727-C869-9E66-7730-161505489069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22C314-1D35-9E9D-0A27-F90A7A7BD10F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3945A5-2918-6295-139D-C7DCF1FCF69E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398B2D-3AB5-A0E4-8DF6-CC33CBAD309F}"/>
              </a:ext>
            </a:extLst>
          </p:cNvPr>
          <p:cNvSpPr txBox="1"/>
          <p:nvPr/>
        </p:nvSpPr>
        <p:spPr>
          <a:xfrm>
            <a:off x="3116457" y="996588"/>
            <a:ext cx="59590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TYPES OF SCULPTURE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AEA1D4-0A8F-CB21-7DD3-7A8CCCC5D7D4}"/>
              </a:ext>
            </a:extLst>
          </p:cNvPr>
          <p:cNvSpPr txBox="1"/>
          <p:nvPr/>
        </p:nvSpPr>
        <p:spPr>
          <a:xfrm>
            <a:off x="515879" y="5205754"/>
            <a:ext cx="2035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8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PORTRAITS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CEB8D1-8109-8772-AB6A-1536D828BF66}"/>
              </a:ext>
            </a:extLst>
          </p:cNvPr>
          <p:cNvSpPr txBox="1"/>
          <p:nvPr/>
        </p:nvSpPr>
        <p:spPr>
          <a:xfrm>
            <a:off x="3509321" y="5201291"/>
            <a:ext cx="1545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8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RELIEFS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3937CB-EE70-D38C-70AF-4EEF63000B7E}"/>
              </a:ext>
            </a:extLst>
          </p:cNvPr>
          <p:cNvSpPr txBox="1"/>
          <p:nvPr/>
        </p:nvSpPr>
        <p:spPr>
          <a:xfrm>
            <a:off x="5880926" y="5196221"/>
            <a:ext cx="2925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8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STATUE OF GODS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0225FD-144A-3FAD-104D-D6576F918369}"/>
              </a:ext>
            </a:extLst>
          </p:cNvPr>
          <p:cNvSpPr txBox="1"/>
          <p:nvPr/>
        </p:nvSpPr>
        <p:spPr>
          <a:xfrm>
            <a:off x="9036463" y="5205754"/>
            <a:ext cx="2925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8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FUNENARY ART</a:t>
            </a:r>
          </a:p>
        </p:txBody>
      </p:sp>
      <p:pic>
        <p:nvPicPr>
          <p:cNvPr id="12" name="Picture 11" descr="Marble portrait bust of the emperor Gaius, known as Caligula - Roman -  Early Imperial, Julio-Claudian - The Metropolitan Museum of Art">
            <a:extLst>
              <a:ext uri="{FF2B5EF4-FFF2-40B4-BE49-F238E27FC236}">
                <a16:creationId xmlns:a16="http://schemas.microsoft.com/office/drawing/2014/main" id="{BD01310A-217A-B813-7658-2FEC0CD892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36" b="97645" l="10000" r="90000">
                        <a14:foregroundMark x1="36000" y1="88651" x2="72000" y2="90578"/>
                        <a14:foregroundMark x1="56286" y1="92934" x2="34571" y2="95075"/>
                        <a14:foregroundMark x1="61714" y1="94647" x2="71143" y2="97002"/>
                        <a14:foregroundMark x1="57429" y1="96146" x2="30286" y2="976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62" y="1652246"/>
            <a:ext cx="2534285" cy="3379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Trajan's Column was erected in 113 A.D. in honour of the emperor">
            <a:extLst>
              <a:ext uri="{FF2B5EF4-FFF2-40B4-BE49-F238E27FC236}">
                <a16:creationId xmlns:a16="http://schemas.microsoft.com/office/drawing/2014/main" id="{204C2EA0-2A85-DC6E-E7A8-31A7C88825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886" y="2514136"/>
            <a:ext cx="2768072" cy="2075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Jupiter, the Roman god of the sky, with his lightning bolt ...">
            <a:extLst>
              <a:ext uri="{FF2B5EF4-FFF2-40B4-BE49-F238E27FC236}">
                <a16:creationId xmlns:a16="http://schemas.microsoft.com/office/drawing/2014/main" id="{6D85BECD-BA12-B6D6-BC29-609F8F3788E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469" b="97969" l="9602" r="89930">
                        <a14:foregroundMark x1="24590" y1="5469" x2="23653" y2="8281"/>
                        <a14:foregroundMark x1="46136" y1="21406" x2="44731" y2="28438"/>
                        <a14:foregroundMark x1="56909" y1="50000" x2="51756" y2="54375"/>
                        <a14:foregroundMark x1="62998" y1="45313" x2="46136" y2="55625"/>
                        <a14:foregroundMark x1="53630" y1="50000" x2="64871" y2="67813"/>
                        <a14:foregroundMark x1="64871" y1="67813" x2="65340" y2="67813"/>
                        <a14:foregroundMark x1="62529" y1="62500" x2="46604" y2="95156"/>
                        <a14:foregroundMark x1="62998" y1="87344" x2="62529" y2="93594"/>
                        <a14:foregroundMark x1="68150" y1="97344" x2="42857" y2="97969"/>
                        <a14:foregroundMark x1="65340" y1="77656" x2="63934" y2="56094"/>
                        <a14:foregroundMark x1="63934" y1="56094" x2="69087" y2="43125"/>
                        <a14:foregroundMark x1="62061" y1="51875" x2="66276" y2="56875"/>
                        <a14:foregroundMark x1="66276" y1="60313" x2="69087" y2="74219"/>
                        <a14:foregroundMark x1="20375" y1="11719" x2="19906" y2="17031"/>
                        <a14:foregroundMark x1="64403" y1="52188" x2="67213" y2="55000"/>
                        <a14:foregroundMark x1="67213" y1="55313" x2="63934" y2="82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322" y="1717972"/>
            <a:ext cx="2292529" cy="3435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Roman Sarcophagi - The Metropolitan Museum of Art">
            <a:extLst>
              <a:ext uri="{FF2B5EF4-FFF2-40B4-BE49-F238E27FC236}">
                <a16:creationId xmlns:a16="http://schemas.microsoft.com/office/drawing/2014/main" id="{09FF41E1-85F0-5C39-5213-5B97572A5A5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703" y="2638483"/>
            <a:ext cx="3318445" cy="21706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9278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5B2A1-543D-1E75-E4C5-F8EAFD742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4EE4CFFD-93E2-8803-4F24-0C59674D9A5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4EAACC-7052-1E40-3C22-CC5CC71050BD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0A1DDB-2762-275A-7253-7C441D0F3529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57008C-28DA-ABB8-94F7-46355D5A474A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66DC82-A410-ACD7-F210-317A87E35C4C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3D75DE-15AB-8152-FB9B-C4107A99112B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04D3B6-632A-1AB6-1ECF-83CFBCEBA881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87DBFC-1451-AA50-0E50-0829269B5B10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60E8C9-5A31-8D42-7001-39D439ED1EA7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970C87-DC10-B4D1-2E4D-C15DDEFA022D}"/>
              </a:ext>
            </a:extLst>
          </p:cNvPr>
          <p:cNvSpPr txBox="1"/>
          <p:nvPr/>
        </p:nvSpPr>
        <p:spPr>
          <a:xfrm>
            <a:off x="944396" y="2937148"/>
            <a:ext cx="42072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AUGUSTUS OF PRIMA PORTA</a:t>
            </a:r>
          </a:p>
        </p:txBody>
      </p:sp>
      <p:pic>
        <p:nvPicPr>
          <p:cNvPr id="4" name="Picture 3" descr="Augustus of Prima Porta - Wikipedia">
            <a:extLst>
              <a:ext uri="{FF2B5EF4-FFF2-40B4-BE49-F238E27FC236}">
                <a16:creationId xmlns:a16="http://schemas.microsoft.com/office/drawing/2014/main" id="{5BB8450E-7365-E583-1714-54B0562D89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73" b="97091" l="9290" r="88525">
                        <a14:foregroundMark x1="9836" y1="3636" x2="14208" y2="10545"/>
                        <a14:foregroundMark x1="52459" y1="87636" x2="53005" y2="91273"/>
                        <a14:foregroundMark x1="38251" y1="97091" x2="79781" y2="95636"/>
                        <a14:foregroundMark x1="38798" y1="70545" x2="37158" y2="69455"/>
                        <a14:backgroundMark x1="57923" y1="69818" x2="59563" y2="84727"/>
                        <a14:backgroundMark x1="57923" y1="65818" x2="57377" y2="65455"/>
                        <a14:backgroundMark x1="73224" y1="70182" x2="73770" y2="72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81344"/>
            <a:ext cx="4841736" cy="72786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2308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129A9-8CAF-692B-45EB-6104B52D7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735EAABB-9548-32A5-048B-D2317840AF0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3443FEA-15E6-FB2C-D8B0-1F0DB47EDEE8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7732BA-D515-DAFB-18C6-0D46C22C66F0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0FB4E3-D3D4-C859-4DC6-E9BE518A1B86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FA32CD-D451-8889-9C23-18C837F4F8B8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B19FDC-C952-6CA6-A14C-9C26EC7628F0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A72A76-54DB-791B-4BFE-B1778554CE6F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C1A235-27FA-10BC-AA6C-2A1643D19296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098A50-1C0B-43F3-3387-76036790BB8A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96EE6E-2699-35CF-08BA-2DB39136A706}"/>
              </a:ext>
            </a:extLst>
          </p:cNvPr>
          <p:cNvSpPr txBox="1"/>
          <p:nvPr/>
        </p:nvSpPr>
        <p:spPr>
          <a:xfrm>
            <a:off x="944396" y="2937148"/>
            <a:ext cx="42072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TRAJAN’S COLUMN</a:t>
            </a:r>
          </a:p>
        </p:txBody>
      </p:sp>
      <p:pic>
        <p:nvPicPr>
          <p:cNvPr id="5" name="Picture 4" descr="Trajan's Column - Colosseum Rome Tickets">
            <a:extLst>
              <a:ext uri="{FF2B5EF4-FFF2-40B4-BE49-F238E27FC236}">
                <a16:creationId xmlns:a16="http://schemas.microsoft.com/office/drawing/2014/main" id="{E5C39F12-ABF4-2C09-A00D-624A9319BE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4" b="96644" l="9983" r="89932">
                        <a14:foregroundMark x1="48038" y1="93174" x2="48379" y2="966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609466"/>
            <a:ext cx="6478711" cy="97180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9511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78E94-5A66-9547-C1C9-FB19EFCF2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0772D03A-719F-7DDA-4C61-59B2B2202AA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32F7670-9724-248F-CC7B-D29B80FC1BDC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76C328-720F-AD49-56A9-7EB8082AD37B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8122A9-C79D-802A-5BE2-0EB18585771E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632A5A-695A-88E8-C85A-4FFFF754BA70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40F993-B1C3-AB7A-D25F-4866B9F5BB29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16B87C-D1C5-4AD2-1E98-569EF273A086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56B752-C37B-285C-4DAE-61AE086E6EF3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399644-8B3E-1313-D09F-9052B30708EB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18DBF3-63BF-107B-9D36-88D23BE500E7}"/>
              </a:ext>
            </a:extLst>
          </p:cNvPr>
          <p:cNvSpPr txBox="1"/>
          <p:nvPr/>
        </p:nvSpPr>
        <p:spPr>
          <a:xfrm>
            <a:off x="843280" y="2767426"/>
            <a:ext cx="488744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EQUESTRIAN STATUE OF MARCUS AURELIUS </a:t>
            </a:r>
            <a:endParaRPr lang="en-PH" sz="4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4" name="Picture 3" descr="The Equestrian Monument of Marcus Aurelius on the Capitoline Hill - Through  Eternity Tours">
            <a:extLst>
              <a:ext uri="{FF2B5EF4-FFF2-40B4-BE49-F238E27FC236}">
                <a16:creationId xmlns:a16="http://schemas.microsoft.com/office/drawing/2014/main" id="{AAB84F32-C8D4-1324-0464-9E2FC77A12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61" b="96541" l="7415" r="89980">
                        <a14:foregroundMark x1="37074" y1="7519" x2="38477" y2="12632"/>
                        <a14:foregroundMark x1="57315" y1="6617" x2="56713" y2="5414"/>
                        <a14:foregroundMark x1="24850" y1="6165" x2="23647" y2="4361"/>
                        <a14:foregroundMark x1="24649" y1="92180" x2="61323" y2="88872"/>
                        <a14:foregroundMark x1="68938" y1="82857" x2="18036" y2="88271"/>
                        <a14:foregroundMark x1="18036" y1="88271" x2="12224" y2="89925"/>
                        <a14:foregroundMark x1="63727" y1="93233" x2="12826" y2="96541"/>
                        <a14:foregroundMark x1="12826" y1="96541" x2="7415" y2="962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45235"/>
            <a:ext cx="5101053" cy="68024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2446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9C2E2-A3AF-F27C-68A2-6D2C1630F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8B13087A-9345-70BF-CADC-98CFF2BC54D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B27672-B01F-6EC3-893F-CC6756D74AD5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44982A-18B9-46C5-C874-054AFF49C6EA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C5930F-76BD-4BBB-BCEB-F09E5D62BE02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0FFAB6-24CA-4F74-5974-C0773DFB863E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B4B144-E671-4CEA-420C-F7675E581B59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51F755-48F0-8661-6DA1-95924BFD8C85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514454-36C9-A585-1F68-F915F0F71C9C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A11E11-595E-5832-D9E8-2F9E779E0C07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37577A-C837-B4DA-C819-88C8927027ED}"/>
              </a:ext>
            </a:extLst>
          </p:cNvPr>
          <p:cNvSpPr txBox="1"/>
          <p:nvPr/>
        </p:nvSpPr>
        <p:spPr>
          <a:xfrm>
            <a:off x="648567" y="1311583"/>
            <a:ext cx="108948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ROMAN ARCHITECTURE </a:t>
            </a:r>
            <a:r>
              <a:rPr lang="en-PH" sz="44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CHARACTERISTICS</a:t>
            </a:r>
            <a:r>
              <a:rPr lang="en-PH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27C70B-BA78-B158-286C-12735BE01F29}"/>
              </a:ext>
            </a:extLst>
          </p:cNvPr>
          <p:cNvSpPr txBox="1"/>
          <p:nvPr/>
        </p:nvSpPr>
        <p:spPr>
          <a:xfrm>
            <a:off x="648568" y="2363597"/>
            <a:ext cx="106928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BORROWED GREEK COLUMNS AND STYLES </a:t>
            </a:r>
            <a:endParaRPr lang="en-PH" sz="4400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BFE354-AA58-6388-8658-C3AF69B66319}"/>
              </a:ext>
            </a:extLst>
          </p:cNvPr>
          <p:cNvSpPr txBox="1"/>
          <p:nvPr/>
        </p:nvSpPr>
        <p:spPr>
          <a:xfrm>
            <a:off x="648567" y="3300248"/>
            <a:ext cx="129787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MASTERY OF CONCRETE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8AD0AB-9A70-0421-B511-E59A88C91A02}"/>
              </a:ext>
            </a:extLst>
          </p:cNvPr>
          <p:cNvSpPr txBox="1"/>
          <p:nvPr/>
        </p:nvSpPr>
        <p:spPr>
          <a:xfrm>
            <a:off x="648567" y="4099867"/>
            <a:ext cx="110173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FOCUSED ON FUNCTIONALITY AND GRANDEUR.</a:t>
            </a:r>
            <a:endParaRPr lang="en-PH" sz="4400" dirty="0">
              <a:solidFill>
                <a:schemeClr val="bg1">
                  <a:alpha val="16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2D3198-1548-C8B8-2A50-639753A16C5E}"/>
              </a:ext>
            </a:extLst>
          </p:cNvPr>
          <p:cNvSpPr txBox="1"/>
          <p:nvPr/>
        </p:nvSpPr>
        <p:spPr>
          <a:xfrm>
            <a:off x="648567" y="5558981"/>
            <a:ext cx="129787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USED ARCHES, VAULTS, AND DOMES </a:t>
            </a:r>
            <a:endParaRPr lang="en-PH" sz="4400" dirty="0">
              <a:solidFill>
                <a:schemeClr val="bg1">
                  <a:alpha val="16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194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4ABA5-A873-726F-B0BB-0D87231BD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1203EF98-34DA-A8C0-469B-610047F926B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61E09C5-C445-2EC9-F3FD-F662F27288D8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56B424-8022-4523-3B70-73A4681B8AB7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597D7E-CFD1-094C-8456-3D0E70CB61D6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50F2B9-8310-D127-3519-3E0A735D46ED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1D8E44-C69A-8B0A-0D56-8EE70D9A2375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2D722B-01AD-07C7-117E-77C27DBB40F3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105329-82C8-7DA0-7BBC-544F5797FA5A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6E38CF-115C-E0D2-AB5C-4A34D683D860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ABBF1F-9758-7183-7C97-29C4F2013E87}"/>
              </a:ext>
            </a:extLst>
          </p:cNvPr>
          <p:cNvSpPr txBox="1"/>
          <p:nvPr/>
        </p:nvSpPr>
        <p:spPr>
          <a:xfrm>
            <a:off x="648567" y="1311583"/>
            <a:ext cx="108948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ROMAN ARCHITECTURE </a:t>
            </a:r>
            <a:r>
              <a:rPr lang="en-PH" sz="44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CHARACTERISTICS</a:t>
            </a:r>
            <a:r>
              <a:rPr lang="en-PH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FF7BA1-0150-F5AA-CFFA-746A51154CEE}"/>
              </a:ext>
            </a:extLst>
          </p:cNvPr>
          <p:cNvSpPr txBox="1"/>
          <p:nvPr/>
        </p:nvSpPr>
        <p:spPr>
          <a:xfrm>
            <a:off x="648568" y="2363597"/>
            <a:ext cx="106928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alpha val="14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BORROWED GREEK COLUMNS AND STYLES </a:t>
            </a:r>
            <a:endParaRPr lang="en-PH" sz="4400" dirty="0">
              <a:solidFill>
                <a:schemeClr val="bg1">
                  <a:alpha val="14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DCEA2B-C17C-32C2-978C-08BCE7147CAB}"/>
              </a:ext>
            </a:extLst>
          </p:cNvPr>
          <p:cNvSpPr txBox="1"/>
          <p:nvPr/>
        </p:nvSpPr>
        <p:spPr>
          <a:xfrm>
            <a:off x="648567" y="3300248"/>
            <a:ext cx="129787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MASTERY OF CONCRETE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F9DD74-5312-E720-6C6B-F1B96F6F40C8}"/>
              </a:ext>
            </a:extLst>
          </p:cNvPr>
          <p:cNvSpPr txBox="1"/>
          <p:nvPr/>
        </p:nvSpPr>
        <p:spPr>
          <a:xfrm>
            <a:off x="648567" y="4099867"/>
            <a:ext cx="110173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FOCUSED ON FUNCTIONALITY AND GRANDEUR.</a:t>
            </a:r>
            <a:endParaRPr lang="en-PH" sz="4400" dirty="0">
              <a:solidFill>
                <a:schemeClr val="bg1">
                  <a:alpha val="16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E0A24-E590-F10E-41B7-2626888CE931}"/>
              </a:ext>
            </a:extLst>
          </p:cNvPr>
          <p:cNvSpPr txBox="1"/>
          <p:nvPr/>
        </p:nvSpPr>
        <p:spPr>
          <a:xfrm>
            <a:off x="648567" y="5558981"/>
            <a:ext cx="129787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USED ARCHES, VAULTS, AND DOMES </a:t>
            </a:r>
            <a:endParaRPr lang="en-PH" sz="4400" dirty="0">
              <a:solidFill>
                <a:schemeClr val="bg1">
                  <a:alpha val="16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629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43289-DB46-8DF3-B158-92CCD53FC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278AFF2A-D83E-AB86-FB88-311D5D526BB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311E05-F52B-FD62-6FC6-714C062CB8D9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2AB3AD-3032-4248-351C-2D897C38FC51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FE1473-507D-3FE8-6ADA-BB2D872D27D5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C72740-97B0-45B6-C75D-E183A00098AA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1E98C6-6678-4647-445B-98EC176E5277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A69F8B-67E6-C76C-A32A-92E866F34F4A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8A9162-E822-39C2-7C74-AC5B6AD9268F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6353A5-7BBF-3981-5275-3138A4CBB98B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618D1D-F745-9612-87F4-203512BCD0FB}"/>
              </a:ext>
            </a:extLst>
          </p:cNvPr>
          <p:cNvSpPr txBox="1"/>
          <p:nvPr/>
        </p:nvSpPr>
        <p:spPr>
          <a:xfrm>
            <a:off x="648567" y="1311583"/>
            <a:ext cx="108948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ROMAN ARCHITECTURE </a:t>
            </a:r>
            <a:r>
              <a:rPr lang="en-PH" sz="44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CHARACTERISTICS</a:t>
            </a:r>
            <a:r>
              <a:rPr lang="en-PH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DCDA8-6660-B3E5-8D7F-4C4BA671C9B9}"/>
              </a:ext>
            </a:extLst>
          </p:cNvPr>
          <p:cNvSpPr txBox="1"/>
          <p:nvPr/>
        </p:nvSpPr>
        <p:spPr>
          <a:xfrm>
            <a:off x="648568" y="2363597"/>
            <a:ext cx="106928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alpha val="14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BORROWED GREEK COLUMNS AND STYLES </a:t>
            </a:r>
            <a:endParaRPr lang="en-PH" sz="4400" dirty="0">
              <a:solidFill>
                <a:schemeClr val="bg1">
                  <a:alpha val="14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88F10A-9353-76CD-E20A-D2F6501F53C1}"/>
              </a:ext>
            </a:extLst>
          </p:cNvPr>
          <p:cNvSpPr txBox="1"/>
          <p:nvPr/>
        </p:nvSpPr>
        <p:spPr>
          <a:xfrm>
            <a:off x="648567" y="3300248"/>
            <a:ext cx="129787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MASTERY OF CONCRETE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690E35-3AA1-698F-29E2-4FD65270622D}"/>
              </a:ext>
            </a:extLst>
          </p:cNvPr>
          <p:cNvSpPr txBox="1"/>
          <p:nvPr/>
        </p:nvSpPr>
        <p:spPr>
          <a:xfrm>
            <a:off x="648567" y="4099867"/>
            <a:ext cx="110173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FOCUSED ON FUNCTIONALITY AND GRANDEUR.</a:t>
            </a:r>
            <a:endParaRPr lang="en-PH" sz="4400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30AB11-355D-2A76-6126-43A36B00A796}"/>
              </a:ext>
            </a:extLst>
          </p:cNvPr>
          <p:cNvSpPr txBox="1"/>
          <p:nvPr/>
        </p:nvSpPr>
        <p:spPr>
          <a:xfrm>
            <a:off x="648567" y="5558981"/>
            <a:ext cx="129787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USED ARCHES, VAULTS, AND DOMES </a:t>
            </a:r>
            <a:endParaRPr lang="en-PH" sz="4400" dirty="0">
              <a:solidFill>
                <a:schemeClr val="bg1">
                  <a:alpha val="16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948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83F2E-F554-BD41-9487-1D9A4F43F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89D1C260-ACEE-6D94-65BC-82680CE9E35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3E867BB-C6C6-8E30-3947-273331667342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4" name="Picture 13" descr="A white pillar with a red top&#10;&#10;AI-generated content may be incorrect.">
            <a:extLst>
              <a:ext uri="{FF2B5EF4-FFF2-40B4-BE49-F238E27FC236}">
                <a16:creationId xmlns:a16="http://schemas.microsoft.com/office/drawing/2014/main" id="{AD844FD2-929A-3C05-05DC-49B2BF2BB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00" b="92500" l="9786" r="89858">
                        <a14:foregroundMark x1="32206" y1="92700" x2="64057" y2="92500"/>
                        <a14:foregroundMark x1="64057" y1="92500" x2="55338" y2="86500"/>
                        <a14:foregroundMark x1="55338" y1="86500" x2="54270" y2="86700"/>
                        <a14:foregroundMark x1="33808" y1="8200" x2="60142" y2="7500"/>
                        <a14:foregroundMark x1="60142" y1="7500" x2="38968" y2="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-446992"/>
            <a:ext cx="4209790" cy="74907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F03BC3-2945-3B7B-E2CC-6F1B0E5114BF}"/>
              </a:ext>
            </a:extLst>
          </p:cNvPr>
          <p:cNvSpPr txBox="1"/>
          <p:nvPr/>
        </p:nvSpPr>
        <p:spPr>
          <a:xfrm>
            <a:off x="-12020145" y="2377039"/>
            <a:ext cx="6487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54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SEATED SCRIBE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7E46F8-0BA6-D99E-6333-2617F8FCEC4B}"/>
              </a:ext>
            </a:extLst>
          </p:cNvPr>
          <p:cNvSpPr txBox="1"/>
          <p:nvPr/>
        </p:nvSpPr>
        <p:spPr>
          <a:xfrm>
            <a:off x="-11082221" y="3133374"/>
            <a:ext cx="5803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anonymous, Louvre — famous for lifelike realism and crystal eyes. </a:t>
            </a:r>
            <a:endParaRPr lang="en-PH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 descr="After a Lesson on Michelangelo's David, a Florida Principal Loses Her Job">
            <a:extLst>
              <a:ext uri="{FF2B5EF4-FFF2-40B4-BE49-F238E27FC236}">
                <a16:creationId xmlns:a16="http://schemas.microsoft.com/office/drawing/2014/main" id="{FB9818A4-B429-C70B-4A98-1040C69969D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258" b="97476" l="32796" r="64191">
                        <a14:foregroundMark x1="46321" y1="6940" x2="46741" y2="5258"/>
                        <a14:foregroundMark x1="47232" y1="90536" x2="50596" y2="97581"/>
                        <a14:foregroundMark x1="50596" y1="97581" x2="56552" y2="99054"/>
                        <a14:foregroundMark x1="56552" y1="99054" x2="60196" y2="97476"/>
                        <a14:foregroundMark x1="60196" y1="97476" x2="60547" y2="93586"/>
                        <a14:backgroundMark x1="54800" y1="34490" x2="56272" y2="37645"/>
                        <a14:backgroundMark x1="42677" y1="36909" x2="41906" y2="42376"/>
                        <a14:backgroundMark x1="41626" y1="44795" x2="40925" y2="49842"/>
                        <a14:backgroundMark x1="41906" y1="33859" x2="41906" y2="33859"/>
                        <a14:backgroundMark x1="56552" y1="34280" x2="56622" y2="35226"/>
                        <a14:backgroundMark x1="60897" y1="33754" x2="60547" y2="35121"/>
                        <a14:backgroundMark x1="56762" y1="34280" x2="56903" y2="35121"/>
                        <a14:backgroundMark x1="49825" y1="17350" x2="50456" y2="172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71" r="31868"/>
          <a:stretch>
            <a:fillRect/>
          </a:stretch>
        </p:blipFill>
        <p:spPr bwMode="auto">
          <a:xfrm>
            <a:off x="-4957799" y="-316365"/>
            <a:ext cx="4957799" cy="843975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00DA9D4-7A22-E49B-9CCC-C298360E5B15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ABD9D0-69D3-06C7-BA2B-B8E8135CE554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DBCA63-837E-3BAC-3610-A4ADCBB5F18F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999CDA-DA67-961B-95E4-73C057A0FAD4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9AA766-D8D4-B755-5D4B-C075E92CA174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E8D35A-2224-222A-2364-FBB720526EF0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1C8091-4214-1853-F5E4-40D4ABD284D7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pic>
        <p:nvPicPr>
          <p:cNvPr id="4" name="Picture 3" descr="Nefertiti Bust - Wikipedia">
            <a:extLst>
              <a:ext uri="{FF2B5EF4-FFF2-40B4-BE49-F238E27FC236}">
                <a16:creationId xmlns:a16="http://schemas.microsoft.com/office/drawing/2014/main" id="{5DCDEA28-E1F5-FF52-B1A6-B58FD6C66C8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844" b="98810" l="2239" r="96020">
                        <a14:foregroundMark x1="42040" y1="8844" x2="42040" y2="8844"/>
                        <a14:foregroundMark x1="13930" y1="93027" x2="83085" y2="95578"/>
                        <a14:foregroundMark x1="83085" y1="95578" x2="86816" y2="94388"/>
                        <a14:foregroundMark x1="93284" y1="94388" x2="78358" y2="91327"/>
                        <a14:foregroundMark x1="95274" y1="93707" x2="96020" y2="98810"/>
                        <a14:foregroundMark x1="13930" y1="95238" x2="2239" y2="952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12600" y="466753"/>
            <a:ext cx="4046070" cy="5924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Mask of Tutankhamun - Wikipedia">
            <a:extLst>
              <a:ext uri="{FF2B5EF4-FFF2-40B4-BE49-F238E27FC236}">
                <a16:creationId xmlns:a16="http://schemas.microsoft.com/office/drawing/2014/main" id="{BC257EC9-E64D-3672-6E1F-9C5677F98A0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744" b="98628" l="1288" r="95923">
                        <a14:foregroundMark x1="52146" y1="7547" x2="28755" y2="28473"/>
                        <a14:foregroundMark x1="28755" y1="28473" x2="23605" y2="43225"/>
                        <a14:foregroundMark x1="23605" y1="43225" x2="25322" y2="45455"/>
                        <a14:foregroundMark x1="55150" y1="81990" x2="46137" y2="90566"/>
                        <a14:foregroundMark x1="48283" y1="91252" x2="33906" y2="89537"/>
                        <a14:foregroundMark x1="42918" y1="89708" x2="59013" y2="90738"/>
                        <a14:foregroundMark x1="44635" y1="12693" x2="29185" y2="22470"/>
                        <a14:foregroundMark x1="53004" y1="4460" x2="53648" y2="4117"/>
                        <a14:foregroundMark x1="54506" y1="3774" x2="54506" y2="3774"/>
                        <a14:foregroundMark x1="54077" y1="3602" x2="54077" y2="3602"/>
                        <a14:foregroundMark x1="17811" y1="50943" x2="12232" y2="70326"/>
                        <a14:foregroundMark x1="60468" y1="93572" x2="60866" y2="93624"/>
                        <a14:foregroundMark x1="33691" y1="90051" x2="57353" y2="93162"/>
                        <a14:foregroundMark x1="54908" y1="95288" x2="48117" y2="95895"/>
                        <a14:foregroundMark x1="55161" y1="97915" x2="48833" y2="97229"/>
                        <a14:foregroundMark x1="29399" y1="89880" x2="28314" y2="90308"/>
                        <a14:foregroundMark x1="36910" y1="89194" x2="21245" y2="84391"/>
                        <a14:foregroundMark x1="21245" y1="84391" x2="19661" y2="85597"/>
                        <a14:foregroundMark x1="21674" y1="86964" x2="20456" y2="86902"/>
                        <a14:foregroundMark x1="53648" y1="2744" x2="53648" y2="2744"/>
                        <a14:foregroundMark x1="51931" y1="2916" x2="51931" y2="2916"/>
                        <a14:foregroundMark x1="27682" y1="16810" x2="22961" y2="21612"/>
                        <a14:foregroundMark x1="25107" y1="15780" x2="25107" y2="15780"/>
                        <a14:backgroundMark x1="3648" y1="83877" x2="13734" y2="97599"/>
                        <a14:backgroundMark x1="13734" y1="97599" x2="41416" y2="98456"/>
                        <a14:backgroundMark x1="41416" y1="98456" x2="42918" y2="97770"/>
                        <a14:backgroundMark x1="27897" y1="98113" x2="15236" y2="90566"/>
                        <a14:backgroundMark x1="15236" y1="90566" x2="14592" y2="89537"/>
                        <a14:backgroundMark x1="21674" y1="92624" x2="31330" y2="94168"/>
                        <a14:backgroundMark x1="16738" y1="88851" x2="11803" y2="85592"/>
                        <a14:backgroundMark x1="14378" y1="86106" x2="16738" y2="88508"/>
                        <a14:backgroundMark x1="12661" y1="86449" x2="25751" y2="95026"/>
                        <a14:backgroundMark x1="25751" y1="95026" x2="29828" y2="93654"/>
                        <a14:backgroundMark x1="27253" y1="93825" x2="10944" y2="88336"/>
                        <a14:backgroundMark x1="10944" y1="88336" x2="10300" y2="86792"/>
                        <a14:backgroundMark x1="15665" y1="93482" x2="34979" y2="96055"/>
                        <a14:backgroundMark x1="29828" y1="94683" x2="9227" y2="99314"/>
                        <a14:backgroundMark x1="95279" y1="87822" x2="85622" y2="99314"/>
                        <a14:backgroundMark x1="85622" y1="99314" x2="85622" y2="99314"/>
                        <a14:backgroundMark x1="97639" y1="88165" x2="93133" y2="97599"/>
                        <a14:backgroundMark x1="97639" y1="90738" x2="71888" y2="95540"/>
                        <a14:backgroundMark x1="71888" y1="95540" x2="66309" y2="97942"/>
                        <a14:backgroundMark x1="91202" y1="94168" x2="62232" y2="96741"/>
                        <a14:backgroundMark x1="69957" y1="95883" x2="60300" y2="98113"/>
                        <a14:backgroundMark x1="62446" y1="96055" x2="59657" y2="96055"/>
                        <a14:backgroundMark x1="40558" y1="95026" x2="46137" y2="98285"/>
                        <a14:backgroundMark x1="48069" y1="96226" x2="45064" y2="96055"/>
                        <a14:backgroundMark x1="45708" y1="94854" x2="44421" y2="96569"/>
                        <a14:backgroundMark x1="59442" y1="94854" x2="59871" y2="99314"/>
                        <a14:backgroundMark x1="60300" y1="93825" x2="60300" y2="938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7292" y="481993"/>
            <a:ext cx="4585622" cy="573352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5EB245-7846-303B-DD3A-F9B91D4E087E}"/>
              </a:ext>
            </a:extLst>
          </p:cNvPr>
          <p:cNvSpPr txBox="1"/>
          <p:nvPr/>
        </p:nvSpPr>
        <p:spPr>
          <a:xfrm>
            <a:off x="-11981992" y="2067793"/>
            <a:ext cx="8292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8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MASK OF TUTANKHAMUN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6D614C-8BDF-BCA1-D273-F925B23F24A8}"/>
              </a:ext>
            </a:extLst>
          </p:cNvPr>
          <p:cNvSpPr txBox="1"/>
          <p:nvPr/>
        </p:nvSpPr>
        <p:spPr>
          <a:xfrm>
            <a:off x="-11368803" y="2809775"/>
            <a:ext cx="580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royal funerary mask (artist unknown; workshop of the king)</a:t>
            </a:r>
            <a:endParaRPr lang="en-PH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The Seated Scribe - Wikipedia">
            <a:extLst>
              <a:ext uri="{FF2B5EF4-FFF2-40B4-BE49-F238E27FC236}">
                <a16:creationId xmlns:a16="http://schemas.microsoft.com/office/drawing/2014/main" id="{4AC97383-8369-9447-B02D-51F725DF14A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495" b="93568" l="9418" r="89555">
                        <a14:foregroundMark x1="42979" y1="13170" x2="55479" y2="12864"/>
                        <a14:foregroundMark x1="50856" y1="10873" x2="50856" y2="10873"/>
                        <a14:foregroundMark x1="15068" y1="87289" x2="74144" y2="93874"/>
                        <a14:foregroundMark x1="74144" y1="93874" x2="79452" y2="92956"/>
                        <a14:foregroundMark x1="10274" y1="91577" x2="10274" y2="91577"/>
                        <a14:foregroundMark x1="9589" y1="92190" x2="9589" y2="92190"/>
                        <a14:foregroundMark x1="53082" y1="9954" x2="41952" y2="15008"/>
                        <a14:foregroundMark x1="44007" y1="11485" x2="44007" y2="11485"/>
                        <a14:foregroundMark x1="50856" y1="10260" x2="50856" y2="10260"/>
                        <a14:foregroundMark x1="48630" y1="9495" x2="48630" y2="9495"/>
                        <a14:foregroundMark x1="46404" y1="10567" x2="46404" y2="10567"/>
                        <a14:foregroundMark x1="42808" y1="13323" x2="42808" y2="13323"/>
                        <a14:foregroundMark x1="41096" y1="14548" x2="41096" y2="14548"/>
                        <a14:foregroundMark x1="42466" y1="13017" x2="42466" y2="13017"/>
                        <a14:foregroundMark x1="43493" y1="11945" x2="43493" y2="11945"/>
                        <a14:foregroundMark x1="49829" y1="10107" x2="49829" y2="10107"/>
                        <a14:foregroundMark x1="51370" y1="9954" x2="51370" y2="9954"/>
                        <a14:foregroundMark x1="49144" y1="9495" x2="49144" y2="9495"/>
                        <a14:foregroundMark x1="49829" y1="9648" x2="49829" y2="9648"/>
                        <a14:foregroundMark x1="50685" y1="9648" x2="50685" y2="9648"/>
                        <a14:foregroundMark x1="51541" y1="9801" x2="51541" y2="9801"/>
                        <a14:foregroundMark x1="52226" y1="9801" x2="52226" y2="9801"/>
                        <a14:foregroundMark x1="53082" y1="10260" x2="53082" y2="10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28460" y="448608"/>
            <a:ext cx="5307186" cy="592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Khafre Enthroned · Digital Portrait &quot;Basket&quot; - ARTH488A - &quot;Ancient  Mediterranean Portraiture&quot;">
            <a:extLst>
              <a:ext uri="{FF2B5EF4-FFF2-40B4-BE49-F238E27FC236}">
                <a16:creationId xmlns:a16="http://schemas.microsoft.com/office/drawing/2014/main" id="{C0928F92-AC12-8C0D-95DB-21B52A36D30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852" b="99556" l="2078" r="96623">
                        <a14:foregroundMark x1="56104" y1="5185" x2="76623" y2="20444"/>
                        <a14:foregroundMark x1="76623" y1="20444" x2="83636" y2="64296"/>
                        <a14:foregroundMark x1="83636" y1="64296" x2="73506" y2="82370"/>
                        <a14:foregroundMark x1="73506" y1="82370" x2="30130" y2="95111"/>
                        <a14:foregroundMark x1="30130" y1="95111" x2="22857" y2="95407"/>
                        <a14:foregroundMark x1="62597" y1="8000" x2="68571" y2="3852"/>
                        <a14:foregroundMark x1="93506" y1="32741" x2="87532" y2="89481"/>
                        <a14:foregroundMark x1="87532" y1="89481" x2="36104" y2="99259"/>
                        <a14:foregroundMark x1="36104" y1="99259" x2="2338" y2="94370"/>
                        <a14:foregroundMark x1="2338" y1="94370" x2="2078" y2="94074"/>
                        <a14:foregroundMark x1="95065" y1="86074" x2="96883" y2="85481"/>
                        <a14:foregroundMark x1="64156" y1="96296" x2="23117" y2="99556"/>
                        <a14:foregroundMark x1="23117" y1="99556" x2="2338" y2="94963"/>
                        <a14:backgroundMark x1="22857" y1="72593" x2="2338" y2="77185"/>
                        <a14:backgroundMark x1="97922" y1="80000" x2="97922" y2="80000"/>
                        <a14:backgroundMark x1="97922" y1="79259" x2="99221" y2="823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74878" y="642478"/>
            <a:ext cx="3313045" cy="580802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71C83B-2E6E-6092-FFF6-5B6CC50A18E2}"/>
              </a:ext>
            </a:extLst>
          </p:cNvPr>
          <p:cNvSpPr txBox="1"/>
          <p:nvPr/>
        </p:nvSpPr>
        <p:spPr>
          <a:xfrm>
            <a:off x="-11920568" y="2665942"/>
            <a:ext cx="8292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8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KHAFRE ENTHRONED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A8636D-7865-4BB6-34D3-53E2B3FEAD22}"/>
              </a:ext>
            </a:extLst>
          </p:cNvPr>
          <p:cNvSpPr txBox="1"/>
          <p:nvPr/>
        </p:nvSpPr>
        <p:spPr>
          <a:xfrm>
            <a:off x="-10750208" y="3277592"/>
            <a:ext cx="580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anonymous royal “ka” statue, Egyptian Museum (Cairo)</a:t>
            </a:r>
            <a:endParaRPr lang="en-PH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6EDDAA-2508-682E-C91A-3543AF98E368}"/>
              </a:ext>
            </a:extLst>
          </p:cNvPr>
          <p:cNvSpPr txBox="1"/>
          <p:nvPr/>
        </p:nvSpPr>
        <p:spPr>
          <a:xfrm>
            <a:off x="815497" y="2229380"/>
            <a:ext cx="5803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monumental sphinx (likely Khafre’s face), anonymous carvers; a hybrid sculpture/monument</a:t>
            </a:r>
            <a:endParaRPr lang="en-PH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857C7D-286D-5E74-FC3C-5678A5D23EF2}"/>
              </a:ext>
            </a:extLst>
          </p:cNvPr>
          <p:cNvSpPr txBox="1"/>
          <p:nvPr/>
        </p:nvSpPr>
        <p:spPr>
          <a:xfrm>
            <a:off x="-181670" y="1475632"/>
            <a:ext cx="8292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8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GREAT SPHINX OF GIZA</a:t>
            </a:r>
          </a:p>
        </p:txBody>
      </p:sp>
      <p:pic>
        <p:nvPicPr>
          <p:cNvPr id="16" name="Picture 15" descr="Great Sphinx of Giza | Description, History, &amp; Facts | Britannica">
            <a:extLst>
              <a:ext uri="{FF2B5EF4-FFF2-40B4-BE49-F238E27FC236}">
                <a16:creationId xmlns:a16="http://schemas.microsoft.com/office/drawing/2014/main" id="{075E3033-E111-658F-0813-1D81AED0ECB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7347" b="90000" l="2643" r="98203">
                        <a14:foregroundMark x1="12579" y1="57551" x2="7400" y2="69796"/>
                        <a14:foregroundMark x1="7611" y1="71837" x2="5285" y2="73673"/>
                        <a14:foregroundMark x1="90592" y1="75510" x2="92918" y2="73265"/>
                        <a14:foregroundMark x1="52537" y1="26327" x2="52668" y2="26863"/>
                        <a14:foregroundMark x1="94602" y1="57063" x2="95983" y2="61429"/>
                        <a14:foregroundMark x1="95983" y1="61429" x2="97040" y2="60408"/>
                        <a14:foregroundMark x1="56831" y1="25631" x2="57151" y2="25510"/>
                        <a14:foregroundMark x1="98014" y1="89592" x2="98203" y2="89592"/>
                        <a14:backgroundMark x1="57400" y1="27143" x2="67970" y2="47143"/>
                        <a14:backgroundMark x1="67970" y1="47143" x2="90486" y2="52041"/>
                        <a14:backgroundMark x1="67019" y1="41224" x2="56660" y2="34082"/>
                        <a14:backgroundMark x1="56660" y1="34286" x2="59619" y2="43469"/>
                        <a14:backgroundMark x1="54545" y1="25918" x2="56237" y2="38163"/>
                        <a14:backgroundMark x1="56237" y1="40204" x2="57188" y2="44286"/>
                        <a14:backgroundMark x1="61628" y1="14286" x2="82981" y2="32449"/>
                        <a14:backgroundMark x1="82981" y1="32449" x2="82981" y2="32449"/>
                        <a14:backgroundMark x1="82241" y1="33061" x2="65328" y2="26939"/>
                        <a14:backgroundMark x1="65328" y1="26939" x2="63319" y2="24898"/>
                        <a14:backgroundMark x1="80655" y1="17143" x2="64165" y2="13878"/>
                        <a14:backgroundMark x1="64165" y1="13878" x2="58140" y2="31020"/>
                        <a14:backgroundMark x1="61734" y1="15510" x2="36575" y2="7959"/>
                        <a14:backgroundMark x1="67336" y1="13469" x2="86469" y2="24082"/>
                        <a14:backgroundMark x1="86469" y1="24082" x2="87104" y2="16939"/>
                        <a14:backgroundMark x1="88584" y1="23469" x2="89112" y2="24694"/>
                        <a14:backgroundMark x1="90275" y1="23265" x2="83721" y2="23878"/>
                        <a14:backgroundMark x1="87738" y1="23061" x2="57082" y2="25306"/>
                        <a14:backgroundMark x1="63108" y1="31020" x2="96300" y2="44898"/>
                        <a14:backgroundMark x1="98943" y1="54490" x2="69239" y2="32449"/>
                        <a14:backgroundMark x1="69873" y1="43265" x2="87844" y2="43673"/>
                        <a14:backgroundMark x1="77696" y1="40000" x2="68922" y2="38367"/>
                        <a14:backgroundMark x1="66173" y1="48367" x2="75899" y2="49592"/>
                        <a14:backgroundMark x1="93129" y1="50204" x2="98309" y2="51837"/>
                        <a14:backgroundMark x1="95349" y1="53469" x2="60571" y2="52041"/>
                        <a14:backgroundMark x1="98732" y1="91837" x2="317" y2="82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12754" y="1430545"/>
            <a:ext cx="11021628" cy="57083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093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19429-032B-64AE-C766-1EA22770D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09F2031B-ED4A-A322-478D-0959CA7BCDE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901284-9143-E380-CF9B-AD3717A4FE70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FEEE59-828C-96D4-337F-FDF23A00FB3D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FAE1A0-EEA2-62D8-4A09-239B97654C68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A1FAF3-0CAF-E0FF-00CE-874E6F856682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DDC9ED-E91A-4F62-A860-A9771BD4A910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B71844-83A0-C956-E97B-38DA07C31247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BFAB96-9B89-E346-5D93-E8127AF0EE74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2C769C-1341-DB7C-C20B-F560A60C7998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B19F7C-D322-F5D5-0616-7D56192905AF}"/>
              </a:ext>
            </a:extLst>
          </p:cNvPr>
          <p:cNvSpPr txBox="1"/>
          <p:nvPr/>
        </p:nvSpPr>
        <p:spPr>
          <a:xfrm>
            <a:off x="648567" y="1311583"/>
            <a:ext cx="108948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ROMAN ARCHITECTURE </a:t>
            </a:r>
            <a:r>
              <a:rPr lang="en-PH" sz="44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CHARACTERISTICS</a:t>
            </a:r>
            <a:r>
              <a:rPr lang="en-PH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688EDF-7AEB-C34C-5C0F-E3849327C9F4}"/>
              </a:ext>
            </a:extLst>
          </p:cNvPr>
          <p:cNvSpPr txBox="1"/>
          <p:nvPr/>
        </p:nvSpPr>
        <p:spPr>
          <a:xfrm>
            <a:off x="648568" y="2363597"/>
            <a:ext cx="106928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alpha val="14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BORROWED GREEK COLUMNS AND STYLES </a:t>
            </a:r>
            <a:endParaRPr lang="en-PH" sz="4400" dirty="0">
              <a:solidFill>
                <a:schemeClr val="bg1">
                  <a:alpha val="14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DD9E59-BB6D-0B5F-BB83-043479BBD09C}"/>
              </a:ext>
            </a:extLst>
          </p:cNvPr>
          <p:cNvSpPr txBox="1"/>
          <p:nvPr/>
        </p:nvSpPr>
        <p:spPr>
          <a:xfrm>
            <a:off x="648567" y="3300248"/>
            <a:ext cx="129787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MASTERY OF CONCRETE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E13244-3CF8-6EBE-244A-876E502A8A09}"/>
              </a:ext>
            </a:extLst>
          </p:cNvPr>
          <p:cNvSpPr txBox="1"/>
          <p:nvPr/>
        </p:nvSpPr>
        <p:spPr>
          <a:xfrm>
            <a:off x="648567" y="4099867"/>
            <a:ext cx="110173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FOCUSED ON FUNCTIONALITY AND GRANDEUR.</a:t>
            </a:r>
            <a:endParaRPr lang="en-PH" sz="4400" dirty="0">
              <a:solidFill>
                <a:schemeClr val="bg1">
                  <a:alpha val="16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8A4988-B735-8ECB-320D-7B0FEEB51700}"/>
              </a:ext>
            </a:extLst>
          </p:cNvPr>
          <p:cNvSpPr txBox="1"/>
          <p:nvPr/>
        </p:nvSpPr>
        <p:spPr>
          <a:xfrm>
            <a:off x="648567" y="5558981"/>
            <a:ext cx="129787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USED ARCHES, VAULTS, AND DOMES </a:t>
            </a:r>
            <a:endParaRPr lang="en-PH" sz="4400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19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D324C-EC74-F02A-ADCA-194856378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C7EF5BE7-15DF-5466-1334-605C059812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C52F7F-6370-FCD9-1237-EAA3A9A1EC95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226785-4BBC-E5DE-1E3D-7FAC3DA11A9F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53764C-C394-9718-25A7-4E15F6ECC481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0898B3-FAE9-514E-1677-BAC1FFD3F2F1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883EAC-B1C8-FA89-A3F4-478B7AD6F854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86653D-EB6E-8355-9C9A-BD47420BF847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EE7149-9F55-8A0E-0D56-01D1E58F1E33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4F2A4-56A0-38FB-4FB8-EF84D84515F8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pic>
        <p:nvPicPr>
          <p:cNvPr id="6" name="Picture 2" descr="Arch of Constantine - Wikipedia">
            <a:extLst>
              <a:ext uri="{FF2B5EF4-FFF2-40B4-BE49-F238E27FC236}">
                <a16:creationId xmlns:a16="http://schemas.microsoft.com/office/drawing/2014/main" id="{61791CD2-607F-323A-B185-9481AD485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79848"/>
            <a:ext cx="3672062" cy="309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ome, the City of Domes">
            <a:extLst>
              <a:ext uri="{FF2B5EF4-FFF2-40B4-BE49-F238E27FC236}">
                <a16:creationId xmlns:a16="http://schemas.microsoft.com/office/drawing/2014/main" id="{F66575F7-BF84-B193-4015-BFB1750D2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062" y="1892412"/>
            <a:ext cx="4244028" cy="309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oman Aqueducts">
            <a:extLst>
              <a:ext uri="{FF2B5EF4-FFF2-40B4-BE49-F238E27FC236}">
                <a16:creationId xmlns:a16="http://schemas.microsoft.com/office/drawing/2014/main" id="{7C076C8B-92DE-470C-415E-0B1137430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3" y="4451801"/>
            <a:ext cx="4460240" cy="297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Basílica – Wikipédia, a enciclopédia livre">
            <a:extLst>
              <a:ext uri="{FF2B5EF4-FFF2-40B4-BE49-F238E27FC236}">
                <a16:creationId xmlns:a16="http://schemas.microsoft.com/office/drawing/2014/main" id="{7C1CF441-523E-2682-A399-E6F8023A9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754" y="1892412"/>
            <a:ext cx="4304028" cy="309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mphitheatre | Architecture, History &amp; Uses | Britannica">
            <a:extLst>
              <a:ext uri="{FF2B5EF4-FFF2-40B4-BE49-F238E27FC236}">
                <a16:creationId xmlns:a16="http://schemas.microsoft.com/office/drawing/2014/main" id="{1FBF2B22-9FB8-649F-C0AB-81072920D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359" y="4432715"/>
            <a:ext cx="4826952" cy="301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ault (architecture) - Wikipedia">
            <a:extLst>
              <a:ext uri="{FF2B5EF4-FFF2-40B4-BE49-F238E27FC236}">
                <a16:creationId xmlns:a16="http://schemas.microsoft.com/office/drawing/2014/main" id="{825E83DB-9B3B-86FF-A7B0-EF2396318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1975" y="4432715"/>
            <a:ext cx="2904807" cy="288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3557EE-A1E1-6CD4-1CB7-2E2830C02505}"/>
              </a:ext>
            </a:extLst>
          </p:cNvPr>
          <p:cNvSpPr txBox="1"/>
          <p:nvPr/>
        </p:nvSpPr>
        <p:spPr>
          <a:xfrm>
            <a:off x="648567" y="1097844"/>
            <a:ext cx="108948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KEY FEATURES &amp; CONTRIBUTIONS</a:t>
            </a:r>
          </a:p>
        </p:txBody>
      </p:sp>
    </p:spTree>
    <p:extLst>
      <p:ext uri="{BB962C8B-B14F-4D97-AF65-F5344CB8AC3E}">
        <p14:creationId xmlns:p14="http://schemas.microsoft.com/office/powerpoint/2010/main" val="2770121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29524-19DF-2F5A-3F0F-FC27092A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04B8DAF1-8DE6-8AE1-52F4-A7C71DBCBFF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075FF22-8E2E-5932-54D8-8D554A3F695C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4F4EAE-689D-3EE8-E736-701817A0C60B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2E0921-A938-B78B-415E-1EF66E3C3385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A5920B-ABAF-F4EF-1B03-30E7CA1A5F9F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221D68-9982-D288-9CAA-2450280D2DD2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CB533B-CAEC-E856-2D81-985B29EB0042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3D6A5A-4CAC-B127-B6AE-C662C7F7EC41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302194-6CA8-89B8-F547-F330905AE4BE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1785A2-E539-260B-9ACF-3A973DE03C0C}"/>
              </a:ext>
            </a:extLst>
          </p:cNvPr>
          <p:cNvSpPr txBox="1"/>
          <p:nvPr/>
        </p:nvSpPr>
        <p:spPr>
          <a:xfrm>
            <a:off x="3652276" y="5706622"/>
            <a:ext cx="48874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COLOSSEUM</a:t>
            </a:r>
            <a:endParaRPr lang="en-PH" sz="4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5" name="Picture 4" descr="Colosseum reconstructed c. by archeolibri s.r.l.">
            <a:extLst>
              <a:ext uri="{FF2B5EF4-FFF2-40B4-BE49-F238E27FC236}">
                <a16:creationId xmlns:a16="http://schemas.microsoft.com/office/drawing/2014/main" id="{FFDE364F-9A56-5ED8-CB20-6E892771B4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156" y="1221536"/>
            <a:ext cx="8461686" cy="4229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5214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ACCC2-747B-6BC0-96BF-6EFAED786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F1C57E94-8423-4A4F-48A1-0B29B9F43A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03F8AD-0170-4000-F7E8-18E9FB9B4FB6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E22416-C84E-8A57-7C07-BB5816269058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0042CA-8FC8-5CEE-BABB-F820B85DBDF2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5B481E-408D-E1DA-5705-D3636549E951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00F249-9944-53C1-13CD-05E94244EE03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778BA6-3F2C-7DE1-8F55-AE86C7275243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B00E79-E8A4-0644-18D3-A5A38988C6A9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562C45-2A93-3A78-E75E-F9081622720B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B4ABBF-579F-9C88-6575-6B582B6B4189}"/>
              </a:ext>
            </a:extLst>
          </p:cNvPr>
          <p:cNvSpPr txBox="1"/>
          <p:nvPr/>
        </p:nvSpPr>
        <p:spPr>
          <a:xfrm>
            <a:off x="3652276" y="5706622"/>
            <a:ext cx="48874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PANTHEON</a:t>
            </a:r>
            <a:endParaRPr lang="en-PH" sz="4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4" name="Picture 3" descr="The Unfathomable History of the Pantheon in Rome - The Roman Guy">
            <a:extLst>
              <a:ext uri="{FF2B5EF4-FFF2-40B4-BE49-F238E27FC236}">
                <a16:creationId xmlns:a16="http://schemas.microsoft.com/office/drawing/2014/main" id="{186283F6-9BFD-F8FF-DB95-CF65B00872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314" y="1254517"/>
            <a:ext cx="8939368" cy="41864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9018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7DAB7-D2B3-10E2-C789-47167C896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17888D7F-183A-737B-909B-8488E9D4EF7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CD38A42-B0E9-379B-431C-EDF3B5393BC7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419B7F-4BAE-5E0B-7394-31A1D426F02A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07C072-207D-EF44-DF92-A84899586DE9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73B045-5C7D-5D59-5E0C-DB08C8C97FD4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4B220B-4FD6-AFE5-4CA0-FA4DC7CB60E3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28411E-EFA6-D429-05B0-24CB23D79770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953E54-57F2-F37B-D704-DE65E5C24016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012D79-CC13-49B7-FF9B-9A990BD27B1D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5E2213-C2EB-F1DC-89B0-2198A26F85F9}"/>
              </a:ext>
            </a:extLst>
          </p:cNvPr>
          <p:cNvSpPr txBox="1"/>
          <p:nvPr/>
        </p:nvSpPr>
        <p:spPr>
          <a:xfrm>
            <a:off x="3652276" y="5706622"/>
            <a:ext cx="48874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AQUEDUCTS</a:t>
            </a:r>
            <a:endParaRPr lang="en-PH" sz="4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5" name="Picture 4" descr="Ancient Roman Aqueducts Could Spill Climate Secrets - Eos">
            <a:extLst>
              <a:ext uri="{FF2B5EF4-FFF2-40B4-BE49-F238E27FC236}">
                <a16:creationId xmlns:a16="http://schemas.microsoft.com/office/drawing/2014/main" id="{446278F6-45EF-E981-389C-ACADA5D623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32" y="971900"/>
            <a:ext cx="6088591" cy="4561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2313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04F20-3FDC-DB75-C241-81D54A515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8383A38A-3C94-246F-6354-679411D9B2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8C1D74-3444-EEAC-B6AF-924FE5FC0C78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90C108-3641-14A8-C755-5E1378E3A9AA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542C64-3F2A-3B98-6098-1BABE7135F5F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148C52-B608-7EF4-58A9-B7B942FA29F3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7C6155-E32B-8A7E-764E-84D91D93AB09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3DD2E8-6DA4-E8C5-9A0D-EF31C819E3E6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DE5529-C67A-EE86-1E9F-FF9F35811677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13788B-FD53-8CED-9CEE-C6B1409ACC00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0BC7B9-ACEA-F760-EAAC-37D3A961D5DE}"/>
              </a:ext>
            </a:extLst>
          </p:cNvPr>
          <p:cNvSpPr txBox="1"/>
          <p:nvPr/>
        </p:nvSpPr>
        <p:spPr>
          <a:xfrm>
            <a:off x="3652276" y="5706622"/>
            <a:ext cx="48874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ROMAN BATHS</a:t>
            </a:r>
            <a:endParaRPr lang="en-PH" sz="4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4" name="Picture 3" descr="The Roman Baths - Visit Bath">
            <a:extLst>
              <a:ext uri="{FF2B5EF4-FFF2-40B4-BE49-F238E27FC236}">
                <a16:creationId xmlns:a16="http://schemas.microsoft.com/office/drawing/2014/main" id="{8D6DF506-1959-E9C5-3B93-B8E76A1979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854" y="1365218"/>
            <a:ext cx="7042288" cy="41275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5396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C7F38-1B52-0032-A7AB-C8371FD78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146C5998-F7DC-6485-A7BC-21DACB62EDF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55CB593-98D5-BA8B-4DA2-7C9D5BD58096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FAA4B5-A4AA-7BE4-2E67-92D3778D7AA3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48EB81-2D31-4026-8538-478CBC10BA58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AF4E75-1315-7662-45F8-7AD33D101626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53CB50-FD3B-6759-0590-23A52CD74D56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945E7B-FEA0-9983-A3DD-C7FB5C05F808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21CAC8-0226-73F1-5AC0-9428361C953D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CC7EE6-1BD8-BBC6-D8A8-5C8A98DE6E3F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0C471B-E727-1EEF-88DC-0BA3481AE6EE}"/>
              </a:ext>
            </a:extLst>
          </p:cNvPr>
          <p:cNvSpPr txBox="1"/>
          <p:nvPr/>
        </p:nvSpPr>
        <p:spPr>
          <a:xfrm>
            <a:off x="2991056" y="5858250"/>
            <a:ext cx="63045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TRIUMPHAL ARCHES </a:t>
            </a:r>
            <a:endParaRPr lang="en-PH" sz="4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5" name="Picture 4" descr="Smarthistory – Arch of Constantine, Rome">
            <a:extLst>
              <a:ext uri="{FF2B5EF4-FFF2-40B4-BE49-F238E27FC236}">
                <a16:creationId xmlns:a16="http://schemas.microsoft.com/office/drawing/2014/main" id="{C09243DC-F0CF-0331-D64D-D17511AD12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229" y="1113510"/>
            <a:ext cx="5737542" cy="45555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4786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0040C-97F6-C98E-A44A-3D6CE2CCF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AD2B7488-7D30-3361-BF26-3DD8F5E1CA1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A44118B-770F-C37C-39FA-D83A2E2AADE6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538854-80FF-325B-8948-86DE69BED16C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3FD1C1-010B-666C-9BB1-494674029AE4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115C14-0E5C-4EB5-D701-4CFFC2C37EEE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DA24DC-A180-8A58-D69D-B4E543DF839A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ED8903-7905-70DC-FFAF-5899883073D2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09DF4F-6E21-893E-25EA-F7C532F805FB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20F7C8-E2C7-08E2-9D8D-B4946A1D0C6A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427883-98E9-6A34-BF39-6BF8D52BD419}"/>
              </a:ext>
            </a:extLst>
          </p:cNvPr>
          <p:cNvSpPr txBox="1"/>
          <p:nvPr/>
        </p:nvSpPr>
        <p:spPr>
          <a:xfrm>
            <a:off x="881856" y="2523781"/>
            <a:ext cx="10212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foundation of portraiture and propaganda in Western art.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878341-E2A6-38AD-585F-7DB0ED88FA7D}"/>
              </a:ext>
            </a:extLst>
          </p:cNvPr>
          <p:cNvSpPr txBox="1"/>
          <p:nvPr/>
        </p:nvSpPr>
        <p:spPr>
          <a:xfrm>
            <a:off x="964812" y="1047853"/>
            <a:ext cx="2692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4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LEGACY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F1DFF-8C91-157F-5FF2-A0E8174B145A}"/>
              </a:ext>
            </a:extLst>
          </p:cNvPr>
          <p:cNvSpPr txBox="1"/>
          <p:nvPr/>
        </p:nvSpPr>
        <p:spPr>
          <a:xfrm>
            <a:off x="873760" y="3429000"/>
            <a:ext cx="103588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influenced government buildings, cathedrals, and public works worldwide.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F2FA0D-12E1-5DE0-7638-F0DE025799DB}"/>
              </a:ext>
            </a:extLst>
          </p:cNvPr>
          <p:cNvSpPr txBox="1"/>
          <p:nvPr/>
        </p:nvSpPr>
        <p:spPr>
          <a:xfrm>
            <a:off x="873760" y="4875550"/>
            <a:ext cx="103588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Their engineering (arches, domes, concrete) is still used today.</a:t>
            </a:r>
          </a:p>
        </p:txBody>
      </p:sp>
    </p:spTree>
    <p:extLst>
      <p:ext uri="{BB962C8B-B14F-4D97-AF65-F5344CB8AC3E}">
        <p14:creationId xmlns:p14="http://schemas.microsoft.com/office/powerpoint/2010/main" val="3101759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D17F0-649E-FB46-D81F-3FECF37D7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0C1BB6D2-CE98-49A0-4B4F-E307DFB916D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D23308B-1397-0F03-6E5B-169E31966658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D46915-71DD-0A77-F5B4-29990C9F2DB5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3E13E8-6F03-34CD-AE0A-E6D5F47AA1F7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254E6D-8396-6AB4-8C68-C758283C9782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5D54B4-93E2-292D-B320-236687D5A740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22D204-9AC9-DB58-B772-7EC9E940FA62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E948E6-DFAB-2DDC-7C95-03C641B781A3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2AE459-954F-2B6F-1B6C-88312DE18A17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D31DC5-E31F-DA16-C4BE-BE7FFB072310}"/>
              </a:ext>
            </a:extLst>
          </p:cNvPr>
          <p:cNvSpPr txBox="1"/>
          <p:nvPr/>
        </p:nvSpPr>
        <p:spPr>
          <a:xfrm>
            <a:off x="881856" y="2523781"/>
            <a:ext cx="10212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foundation of portraiture and propaganda in Western art.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DD41BC-8885-C1D8-7244-5149F02681FC}"/>
              </a:ext>
            </a:extLst>
          </p:cNvPr>
          <p:cNvSpPr txBox="1"/>
          <p:nvPr/>
        </p:nvSpPr>
        <p:spPr>
          <a:xfrm>
            <a:off x="964812" y="1047853"/>
            <a:ext cx="2692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4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LEGACY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EE6B81-79DD-1715-A609-8F1629DF247A}"/>
              </a:ext>
            </a:extLst>
          </p:cNvPr>
          <p:cNvSpPr txBox="1"/>
          <p:nvPr/>
        </p:nvSpPr>
        <p:spPr>
          <a:xfrm>
            <a:off x="873760" y="3429000"/>
            <a:ext cx="103588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influenced government buildings, cathedrals, and public works worldwide.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28262A-30CB-67F2-8681-524D22E7D756}"/>
              </a:ext>
            </a:extLst>
          </p:cNvPr>
          <p:cNvSpPr txBox="1"/>
          <p:nvPr/>
        </p:nvSpPr>
        <p:spPr>
          <a:xfrm>
            <a:off x="873760" y="4875550"/>
            <a:ext cx="103588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Their engineering (arches, domes, concrete) is still used today.</a:t>
            </a:r>
          </a:p>
        </p:txBody>
      </p:sp>
    </p:spTree>
    <p:extLst>
      <p:ext uri="{BB962C8B-B14F-4D97-AF65-F5344CB8AC3E}">
        <p14:creationId xmlns:p14="http://schemas.microsoft.com/office/powerpoint/2010/main" val="3570548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23003-94D8-8437-4841-17F71D87D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9C842307-22E5-CC02-3115-50E21689266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7F9663B-262D-B1DF-5374-88D9FF21870E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5F329B-2833-2E50-8989-384F11D6620D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CB7986-26F5-539C-E537-29EFCC504AE7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01CFDB-AC69-9D0C-41B5-DC431CAB1043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83C77F-CAEA-5870-7B43-2FA8F6B8AC32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9E93DD-E86A-71C6-925D-AFBD3CE03C3A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310335-EE81-E3B4-0A62-B4E87642A27C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925065-0178-8884-57AB-77477C1ABBAF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D4A2EA-CE77-3106-ADE9-147238859261}"/>
              </a:ext>
            </a:extLst>
          </p:cNvPr>
          <p:cNvSpPr txBox="1"/>
          <p:nvPr/>
        </p:nvSpPr>
        <p:spPr>
          <a:xfrm>
            <a:off x="881856" y="2523781"/>
            <a:ext cx="10212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foundation of portraiture and propaganda in Western art.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473477-B5C3-B271-BCCF-58C461B537B1}"/>
              </a:ext>
            </a:extLst>
          </p:cNvPr>
          <p:cNvSpPr txBox="1"/>
          <p:nvPr/>
        </p:nvSpPr>
        <p:spPr>
          <a:xfrm>
            <a:off x="964812" y="1047853"/>
            <a:ext cx="2692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4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LEGACY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8FA4B0-703B-AEA1-4978-BFA907821E28}"/>
              </a:ext>
            </a:extLst>
          </p:cNvPr>
          <p:cNvSpPr txBox="1"/>
          <p:nvPr/>
        </p:nvSpPr>
        <p:spPr>
          <a:xfrm>
            <a:off x="873760" y="3429000"/>
            <a:ext cx="103588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influenced government buildings, cathedrals, and public works worldwide.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0C5EFB-1897-04FF-F03B-F89D6442D960}"/>
              </a:ext>
            </a:extLst>
          </p:cNvPr>
          <p:cNvSpPr txBox="1"/>
          <p:nvPr/>
        </p:nvSpPr>
        <p:spPr>
          <a:xfrm>
            <a:off x="873760" y="4875550"/>
            <a:ext cx="103588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Their engineering (arches, domes, concrete) is still used today.</a:t>
            </a:r>
          </a:p>
        </p:txBody>
      </p:sp>
    </p:spTree>
    <p:extLst>
      <p:ext uri="{BB962C8B-B14F-4D97-AF65-F5344CB8AC3E}">
        <p14:creationId xmlns:p14="http://schemas.microsoft.com/office/powerpoint/2010/main" val="2261387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50B6B-DBB8-AB38-83CF-79EA3D5A6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DFF205E1-10E1-097E-2E23-6108755C67A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78405D-8328-39AC-BEE8-13C9572415A7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8ED930-A142-E965-9394-106731FC5934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C2247D-4747-F70F-7D12-DE158DCA8E07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898E06-99DB-0B7F-B2F3-A07183A64EB2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290856-B380-2A34-B999-CDD3987C817C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70378B-9789-3DEF-A372-79853940AA18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BF3296-BA1F-5338-EF0B-C51BA609B3CE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075063-B1F7-9511-0938-C80FFBBA42E9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pic>
        <p:nvPicPr>
          <p:cNvPr id="32" name="Picture 31" descr="Great Pyramid of Giza - Wikipedia">
            <a:extLst>
              <a:ext uri="{FF2B5EF4-FFF2-40B4-BE49-F238E27FC236}">
                <a16:creationId xmlns:a16="http://schemas.microsoft.com/office/drawing/2014/main" id="{4424F23B-DB0D-1565-5B76-FCA24F5BF4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51593" y="2579160"/>
            <a:ext cx="3993162" cy="2245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Picture 32" descr="The Step Pyramid Complex of Djoser - Discover Egypt's Monuments - Ministry  of Tourism and Antiquities">
            <a:extLst>
              <a:ext uri="{FF2B5EF4-FFF2-40B4-BE49-F238E27FC236}">
                <a16:creationId xmlns:a16="http://schemas.microsoft.com/office/drawing/2014/main" id="{17B9E690-2DC9-7CA9-86B5-8440164C3C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85" y="2579160"/>
            <a:ext cx="3427294" cy="2245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Picture 33" descr="Visiting Karnak Temple: Everything You Need to Know - Explore Luxor">
            <a:extLst>
              <a:ext uri="{FF2B5EF4-FFF2-40B4-BE49-F238E27FC236}">
                <a16:creationId xmlns:a16="http://schemas.microsoft.com/office/drawing/2014/main" id="{8AC08D97-EC8E-60B2-12F9-1ECEE0AA1D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464" y="2579160"/>
            <a:ext cx="2924227" cy="2252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34" descr="Mortuary temple of Hatshepsut - Wikipedia">
            <a:extLst>
              <a:ext uri="{FF2B5EF4-FFF2-40B4-BE49-F238E27FC236}">
                <a16:creationId xmlns:a16="http://schemas.microsoft.com/office/drawing/2014/main" id="{4B1FFC7B-E83A-586D-1B8D-4A29B327C24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895" y="2579159"/>
            <a:ext cx="3590553" cy="2245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Picture 35" descr="Abu Simbel | History, Temples, Map, &amp; Images | Britannica">
            <a:extLst>
              <a:ext uri="{FF2B5EF4-FFF2-40B4-BE49-F238E27FC236}">
                <a16:creationId xmlns:a16="http://schemas.microsoft.com/office/drawing/2014/main" id="{D21CE0B4-4C14-C8FC-E2C2-54BA3516961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547" y="2579159"/>
            <a:ext cx="3002256" cy="22516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5478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F721F-4DFC-ECB0-772A-56E66E869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64EE98E8-AD4E-7883-7798-35F30C0DE5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21AB2C9-17F5-757B-E4A9-2422B188C138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F4B89B-69E6-A64A-D92C-A5215973C674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25857C-6501-8BF8-8101-7D89FADFC72C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96A1CA-BF1E-76B4-545F-E08022E0B834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57DB4B-4FE1-27FE-81DF-45B42BD8C82B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AE3D4F-E63B-D58F-7556-E5368683C984}"/>
              </a:ext>
            </a:extLst>
          </p:cNvPr>
          <p:cNvSpPr txBox="1"/>
          <p:nvPr/>
        </p:nvSpPr>
        <p:spPr>
          <a:xfrm>
            <a:off x="2001520" y="3229090"/>
            <a:ext cx="802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72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F4BB24-F26F-18CD-7A6B-E3025B367D78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A8ACBE-BC0B-6236-2090-C756B350ECC5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</p:spTree>
    <p:extLst>
      <p:ext uri="{BB962C8B-B14F-4D97-AF65-F5344CB8AC3E}">
        <p14:creationId xmlns:p14="http://schemas.microsoft.com/office/powerpoint/2010/main" val="3135972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8CDA8-999A-03FD-9031-0936756DA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BE4BCA9B-A141-3D9F-F74F-E2048B31B84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A8A52A-0E0A-7F3F-E2D4-1DFB5552422D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0DBD67-7482-F599-F149-14A651C05B4A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198B2D-983C-8A67-B150-54195417D7B9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429E22-4C87-8C5E-648C-946FD09894EA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D9B6EE-CB95-ED36-C419-569AEABE322B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159513-FFF2-2DF0-751F-2368A3E41289}"/>
              </a:ext>
            </a:extLst>
          </p:cNvPr>
          <p:cNvSpPr txBox="1"/>
          <p:nvPr/>
        </p:nvSpPr>
        <p:spPr>
          <a:xfrm>
            <a:off x="578111" y="2066476"/>
            <a:ext cx="5361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54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0D13A9-C821-18C8-CF71-357D556B2730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0226BE-FAAA-0D09-21EA-9DCAF1023FDF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FDFA33-5107-4249-1C36-09C085C894F8}"/>
              </a:ext>
            </a:extLst>
          </p:cNvPr>
          <p:cNvSpPr txBox="1"/>
          <p:nvPr/>
        </p:nvSpPr>
        <p:spPr>
          <a:xfrm>
            <a:off x="1721228" y="3319380"/>
            <a:ext cx="87495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“Rebirth” of Greek and Roman art and knowledge after the middle ages.</a:t>
            </a:r>
            <a:endParaRPr lang="en-PH" sz="4400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924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C4379-4571-5DC9-E541-F5B2E9B38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FD35DD1D-9DA6-C6AC-280B-9890AD06EB8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89192E-1D42-0EC2-77BB-B426548AB599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417E73-A8FD-E458-3C58-DDF899690E5B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FF0BAC-D213-B26F-7780-9F738CC30064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4AD771-11F8-A72D-67AD-7DE9487C6297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4B2515-C223-2A66-1242-EF375814055C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700CB5-B76F-254D-FCD7-C050CB0A8CEA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15C305-780F-58EB-B43F-06EDBCA1B167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BC630C-B8F6-42BE-A871-FC718EF6FEEA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341349-BC3E-5438-5E72-747E29E1931B}"/>
              </a:ext>
            </a:extLst>
          </p:cNvPr>
          <p:cNvSpPr txBox="1"/>
          <p:nvPr/>
        </p:nvSpPr>
        <p:spPr>
          <a:xfrm>
            <a:off x="648567" y="1311583"/>
            <a:ext cx="10894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RENNAISANCE SCULPTURE </a:t>
            </a:r>
            <a:r>
              <a:rPr lang="en-PH" sz="40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CHARACTERISTICS</a:t>
            </a:r>
            <a:r>
              <a:rPr lang="en-PH" sz="4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A36859-8F6F-0833-1BF3-5A7C0CED8603}"/>
              </a:ext>
            </a:extLst>
          </p:cNvPr>
          <p:cNvSpPr txBox="1"/>
          <p:nvPr/>
        </p:nvSpPr>
        <p:spPr>
          <a:xfrm>
            <a:off x="648568" y="2434754"/>
            <a:ext cx="10692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REASON, PROPORTION, AND NATURAL BEAUTY.</a:t>
            </a:r>
            <a:endParaRPr lang="en-PH" sz="3600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B7D246-0194-6EF3-331D-3D9F82F86A57}"/>
              </a:ext>
            </a:extLst>
          </p:cNvPr>
          <p:cNvSpPr txBox="1"/>
          <p:nvPr/>
        </p:nvSpPr>
        <p:spPr>
          <a:xfrm>
            <a:off x="648567" y="3371405"/>
            <a:ext cx="9541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REALISTIC ANATOMY, BALANCED POSES (CONTRAPPOSTO).</a:t>
            </a:r>
            <a:endParaRPr lang="en-PH" sz="3600" dirty="0">
              <a:solidFill>
                <a:schemeClr val="bg1">
                  <a:alpha val="16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8BBFE6-C3B3-8D3B-C211-866B9C446075}"/>
              </a:ext>
            </a:extLst>
          </p:cNvPr>
          <p:cNvSpPr txBox="1"/>
          <p:nvPr/>
        </p:nvSpPr>
        <p:spPr>
          <a:xfrm>
            <a:off x="648567" y="4862054"/>
            <a:ext cx="11017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CALM, IDEALIZED FIGURES; HARMONY BETWEEN RELIGION AND CLASSICAL IDEALS.</a:t>
            </a:r>
            <a:endParaRPr lang="en-PH" sz="3600" dirty="0">
              <a:solidFill>
                <a:schemeClr val="bg1">
                  <a:alpha val="16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463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1C771-6423-EA7D-B837-7B383CFF1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6DBE8FD1-E3C0-218C-90B5-48CBB71E79B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977D2C8-AA21-1405-10D9-35AD03CD2F08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FF9915-EB6B-A597-F001-718556D35CDA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608489-9758-D882-F532-7B61E40E572D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A5BCEC-D96F-FCBD-F52F-9AA8066FC9CA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DB2D86-603F-87E4-E2E7-6A4229D689BE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F05654-FC4E-8302-BDFB-630B013F2247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935913-5AEE-01F9-275A-558E10FB559C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F4C201-DCB0-7603-63B2-58DFCE08E981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A8C951-32F7-2610-94BF-7BCE02FF5EEA}"/>
              </a:ext>
            </a:extLst>
          </p:cNvPr>
          <p:cNvSpPr txBox="1"/>
          <p:nvPr/>
        </p:nvSpPr>
        <p:spPr>
          <a:xfrm>
            <a:off x="648567" y="1311583"/>
            <a:ext cx="10894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RENNAISANCE SCULPTURE </a:t>
            </a:r>
            <a:r>
              <a:rPr lang="en-PH" sz="40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CHARACTERISTICS</a:t>
            </a:r>
            <a:r>
              <a:rPr lang="en-PH" sz="4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04ED8E-9806-0791-9441-DF2D0FD9F42F}"/>
              </a:ext>
            </a:extLst>
          </p:cNvPr>
          <p:cNvSpPr txBox="1"/>
          <p:nvPr/>
        </p:nvSpPr>
        <p:spPr>
          <a:xfrm>
            <a:off x="648568" y="2434754"/>
            <a:ext cx="10692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alpha val="14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REASON, PROPORTION, AND NATURAL BEAUTY.</a:t>
            </a:r>
            <a:endParaRPr lang="en-PH" sz="3600" dirty="0">
              <a:solidFill>
                <a:schemeClr val="bg1">
                  <a:alpha val="14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2B208E-84E1-E99E-9C97-9A30F20C674E}"/>
              </a:ext>
            </a:extLst>
          </p:cNvPr>
          <p:cNvSpPr txBox="1"/>
          <p:nvPr/>
        </p:nvSpPr>
        <p:spPr>
          <a:xfrm>
            <a:off x="648567" y="3371405"/>
            <a:ext cx="9541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REALISTIC ANATOMY, BALANCED POSES (CONTRAPPOSTO).</a:t>
            </a:r>
            <a:endParaRPr lang="en-PH" sz="3600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9D74CC-63D7-C2FC-F893-AB91860428EC}"/>
              </a:ext>
            </a:extLst>
          </p:cNvPr>
          <p:cNvSpPr txBox="1"/>
          <p:nvPr/>
        </p:nvSpPr>
        <p:spPr>
          <a:xfrm>
            <a:off x="648567" y="4862054"/>
            <a:ext cx="11017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CALM, IDEALIZED FIGURES; HARMONY BETWEEN RELIGION AND CLASSICAL IDEALS.</a:t>
            </a:r>
            <a:endParaRPr lang="en-PH" sz="3600" dirty="0">
              <a:solidFill>
                <a:schemeClr val="bg1">
                  <a:alpha val="16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651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11EF7-6A45-E513-E6ED-AFAC5AAB6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D53CBCA2-BB51-E85F-E6BD-7BAFD3AA2A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7AE93B-28E8-3F77-1FF7-30F76E6DE663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ABC9BB-CF58-95B1-93AA-BA248D321ED9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8E7ED1-CE89-301A-7D5D-E7E815E690C0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2A1D8C-820F-8156-F8D7-A7ECC23BF2E1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7CD984-36E2-78F5-B55B-6277D9F8839E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4131E9-C679-C82F-9AC5-7031BE99974A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93D806-5376-7E17-56E0-CC881C67BBD4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89E073-44CB-8A36-3FB9-D835DDE01079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28D1BE-DBE2-70C9-22D9-59AD7A336127}"/>
              </a:ext>
            </a:extLst>
          </p:cNvPr>
          <p:cNvSpPr txBox="1"/>
          <p:nvPr/>
        </p:nvSpPr>
        <p:spPr>
          <a:xfrm>
            <a:off x="648567" y="1311583"/>
            <a:ext cx="10894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RENNAISANCE SCULPTURE </a:t>
            </a:r>
            <a:r>
              <a:rPr lang="en-PH" sz="40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CHARACTERISTICS</a:t>
            </a:r>
            <a:r>
              <a:rPr lang="en-PH" sz="4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2E895B-036C-ED2A-69DC-A6B9478AC51B}"/>
              </a:ext>
            </a:extLst>
          </p:cNvPr>
          <p:cNvSpPr txBox="1"/>
          <p:nvPr/>
        </p:nvSpPr>
        <p:spPr>
          <a:xfrm>
            <a:off x="648568" y="2434754"/>
            <a:ext cx="10692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alpha val="14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REASON, PROPORTION, AND NATURAL BEAUTY.</a:t>
            </a:r>
            <a:endParaRPr lang="en-PH" sz="3600" dirty="0">
              <a:solidFill>
                <a:schemeClr val="bg1">
                  <a:alpha val="14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ACF46B-0CC6-9870-D3B8-BA4F6CBC10C1}"/>
              </a:ext>
            </a:extLst>
          </p:cNvPr>
          <p:cNvSpPr txBox="1"/>
          <p:nvPr/>
        </p:nvSpPr>
        <p:spPr>
          <a:xfrm>
            <a:off x="648567" y="3371405"/>
            <a:ext cx="9541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REALISTIC ANATOMY, BALANCED POSES (CONTRAPPOSTO).</a:t>
            </a:r>
            <a:endParaRPr lang="en-PH" sz="3600" dirty="0">
              <a:solidFill>
                <a:schemeClr val="bg1">
                  <a:alpha val="16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E50A92-B05D-22D9-65C1-EAA5E7C5C4F8}"/>
              </a:ext>
            </a:extLst>
          </p:cNvPr>
          <p:cNvSpPr txBox="1"/>
          <p:nvPr/>
        </p:nvSpPr>
        <p:spPr>
          <a:xfrm>
            <a:off x="648567" y="4862054"/>
            <a:ext cx="11017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CALM, IDEALIZED FIGURES; HARMONY BETWEEN RELIGION AND CLASSICAL IDEALS.</a:t>
            </a:r>
            <a:endParaRPr lang="en-PH" sz="3600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62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4E38F-B5BD-AD2F-9799-49E1B753A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13ECC6A5-2A76-8486-D16D-BBE8E2131D0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E826DCF-3A42-B30D-A682-AF3FB30F4202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89324B-2920-88EB-24A8-6CE6F3667842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09C6B6-5A80-9412-3EBF-9188E8D8BBB3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64E679-1036-9439-8BDB-8A86B3BFDB1E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6509A3-2441-A7EA-40F8-424CA6F1DE7E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7801A5-E3E0-6389-7A74-6CEFC18D4AC0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DD3F3E-2B34-951D-1185-69EEDD1A18A7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26191D-F32D-83EF-0A74-6DBA316B56DC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4BFF30-A5C8-690E-136D-8FE47C36413C}"/>
              </a:ext>
            </a:extLst>
          </p:cNvPr>
          <p:cNvSpPr txBox="1"/>
          <p:nvPr/>
        </p:nvSpPr>
        <p:spPr>
          <a:xfrm>
            <a:off x="1781382" y="3143346"/>
            <a:ext cx="3241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DAVID</a:t>
            </a:r>
            <a:endParaRPr lang="en-PH" sz="72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5" name="Picture 4" descr="After a Lesson on Michelangelo's David, a Florida Principal Loses Her Job">
            <a:extLst>
              <a:ext uri="{FF2B5EF4-FFF2-40B4-BE49-F238E27FC236}">
                <a16:creationId xmlns:a16="http://schemas.microsoft.com/office/drawing/2014/main" id="{F765F248-D486-CCBF-00E4-0B86E139E1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414" b="96320" l="32796" r="64191">
                        <a14:foregroundMark x1="48353" y1="6519" x2="45480" y2="8097"/>
                        <a14:foregroundMark x1="48213" y1="88328" x2="47863" y2="96320"/>
                        <a14:foregroundMark x1="59495" y1="91377" x2="55922" y2="694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71" r="31868"/>
          <a:stretch>
            <a:fillRect/>
          </a:stretch>
        </p:blipFill>
        <p:spPr bwMode="auto">
          <a:xfrm>
            <a:off x="6574005" y="1003394"/>
            <a:ext cx="3320012" cy="56517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82368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03745-05C4-3955-0F50-C3DC5FD40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3DF52357-159B-C6F9-EAE1-1814F6AA04D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37650F3-F224-9F30-D4D6-78F9EE769C6A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4AA738-6A09-DC0F-6B58-FAA02AB522D1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EE68A2-3B7C-62A0-4743-A18C2FC9052D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3E3721-1633-E5BB-2134-10AEE1636F01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44ED84-AB78-A59E-2FD2-D1AF02C468FE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442E32-B4E9-A7C8-6659-4708C7BC7ACD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518F2B-E543-71B1-C5D9-5E7D8B0DA2EF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3A07D7-E689-FF6D-C2DC-8AF44D28B0EB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E8EB9C-5643-E6BD-9B75-896BAF2974F8}"/>
              </a:ext>
            </a:extLst>
          </p:cNvPr>
          <p:cNvSpPr txBox="1"/>
          <p:nvPr/>
        </p:nvSpPr>
        <p:spPr>
          <a:xfrm>
            <a:off x="670560" y="3196679"/>
            <a:ext cx="48874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GATTAMELATA</a:t>
            </a:r>
            <a:endParaRPr lang="en-PH" sz="4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5" name="Picture 4" descr="Donatello's Gattamelata: Renaissance masterpiece in Padua | The Art Post  Blog">
            <a:extLst>
              <a:ext uri="{FF2B5EF4-FFF2-40B4-BE49-F238E27FC236}">
                <a16:creationId xmlns:a16="http://schemas.microsoft.com/office/drawing/2014/main" id="{63593820-1244-7905-DB97-68E9E776B8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44" b="99325" l="10000" r="90000">
                        <a14:foregroundMark x1="53125" y1="11298" x2="52125" y2="9612"/>
                        <a14:foregroundMark x1="30750" y1="94098" x2="71750" y2="91062"/>
                        <a14:foregroundMark x1="71750" y1="91062" x2="79375" y2="92074"/>
                        <a14:foregroundMark x1="78500" y1="96459" x2="31375" y2="99325"/>
                        <a14:foregroundMark x1="30125" y1="80101" x2="32875" y2="82125"/>
                        <a14:foregroundMark x1="35000" y1="86678" x2="32625" y2="83474"/>
                        <a14:foregroundMark x1="31375" y1="78921" x2="33500" y2="83474"/>
                        <a14:backgroundMark x1="36250" y1="75717" x2="37125" y2="84654"/>
                        <a14:backgroundMark x1="38625" y1="83474" x2="38250" y2="887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413" y="765299"/>
            <a:ext cx="7849587" cy="58199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2476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B7B0D-096A-A95F-E27F-915551652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CDE104A9-5475-0C90-D361-A8A7BA0F9F5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2F73E0-FFB4-41E4-90E2-50F978A4770C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6719F4-4C47-6C83-29D4-F32D322F9377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F88617-E10C-B4D3-4214-69D066012725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7ED523-12E4-1CDD-72AB-EE380A0B8D22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C0F665-DC56-89F9-3B18-3EC433B5B780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480EBE-6A22-0E57-D4E3-E99CCFF5FC37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22D1B2-EF79-644C-0DA5-D3F54923FEDA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BC6F-E7BC-DFAA-8BE4-20C6FE9D1F19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F5D766-FCEA-D7A8-7DCA-54E747630F33}"/>
              </a:ext>
            </a:extLst>
          </p:cNvPr>
          <p:cNvSpPr txBox="1"/>
          <p:nvPr/>
        </p:nvSpPr>
        <p:spPr>
          <a:xfrm>
            <a:off x="-325120" y="3247479"/>
            <a:ext cx="48874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GHIBERTI</a:t>
            </a:r>
            <a:endParaRPr lang="en-PH" sz="4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4" name="Picture 3" descr="The Gates of Paradise in Florence - A Masterpiece of Renaissance Art |  Ancient Origins">
            <a:extLst>
              <a:ext uri="{FF2B5EF4-FFF2-40B4-BE49-F238E27FC236}">
                <a16:creationId xmlns:a16="http://schemas.microsoft.com/office/drawing/2014/main" id="{F0639246-736C-3466-5FBD-5BEF0A653E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969" y="1623148"/>
            <a:ext cx="8007519" cy="41985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8484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13BEE-5BBD-70E5-0818-AB333CD9C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5819B1FA-E398-C9C7-B0F2-06CCA421DDB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FA792CC-B8BE-2AF4-A485-526BBFC63D3B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9CEAE9-5037-55D8-913F-07CBA6EC7624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849CC0-728D-45E8-524A-C344A08F30CE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0875C8-FD5A-20C4-02FD-CADD74D7A706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7CC95A-0207-2DB5-A7BE-007F68459A51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34BB2A-D7F7-4A53-0FF6-24E0F864C75C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F5EC61-F534-FC3B-A64A-C22555F6C727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1968AB-0B68-1A7C-F9A0-56BA58598864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D8F1B5-1CB5-7976-A7AC-0F8288CEEEC5}"/>
              </a:ext>
            </a:extLst>
          </p:cNvPr>
          <p:cNvSpPr txBox="1"/>
          <p:nvPr/>
        </p:nvSpPr>
        <p:spPr>
          <a:xfrm>
            <a:off x="324284" y="1335194"/>
            <a:ext cx="11543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RENNAISANCE ARCHITECTURE </a:t>
            </a:r>
            <a:r>
              <a:rPr lang="en-PH" sz="40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CHARACTERISTICS</a:t>
            </a:r>
            <a:r>
              <a:rPr lang="en-PH" sz="4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C5996C-8001-BF16-C7FC-C5B0935077D6}"/>
              </a:ext>
            </a:extLst>
          </p:cNvPr>
          <p:cNvSpPr txBox="1"/>
          <p:nvPr/>
        </p:nvSpPr>
        <p:spPr>
          <a:xfrm>
            <a:off x="749558" y="2952914"/>
            <a:ext cx="10692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INSPIRED BY ROMAN SYMMETRY AND GEOMETRY.</a:t>
            </a:r>
            <a:endParaRPr lang="en-PH" sz="3600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6B9BFF-95F2-3A5F-BA88-AEF2CA0F0B39}"/>
              </a:ext>
            </a:extLst>
          </p:cNvPr>
          <p:cNvSpPr txBox="1"/>
          <p:nvPr/>
        </p:nvSpPr>
        <p:spPr>
          <a:xfrm>
            <a:off x="749557" y="3889565"/>
            <a:ext cx="9541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alpha val="16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USE OF DOMES, ARCHES, COLUMNS, AND PERFECT PROPORTIONS.</a:t>
            </a:r>
            <a:endParaRPr lang="en-PH" sz="3600" dirty="0">
              <a:solidFill>
                <a:schemeClr val="bg1">
                  <a:alpha val="16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566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562EA-CE4E-7A37-ADAA-23153EC81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a blurry image of an airplane flying in the sky with no clouds on it">
            <a:extLst>
              <a:ext uri="{FF2B5EF4-FFF2-40B4-BE49-F238E27FC236}">
                <a16:creationId xmlns:a16="http://schemas.microsoft.com/office/drawing/2014/main" id="{1A25C062-E604-568A-A0D5-EF54B5931E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5589" y="-2666554"/>
            <a:ext cx="6860822" cy="1219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82ADED-0CFD-166C-3AD4-B3C3993D65C5}"/>
              </a:ext>
            </a:extLst>
          </p:cNvPr>
          <p:cNvSpPr/>
          <p:nvPr/>
        </p:nvSpPr>
        <p:spPr>
          <a:xfrm>
            <a:off x="0" y="-13530"/>
            <a:ext cx="12192000" cy="812183"/>
          </a:xfrm>
          <a:prstGeom prst="rect">
            <a:avLst/>
          </a:prstGeom>
          <a:solidFill>
            <a:srgbClr val="3F39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7A58EF-058B-D323-0D9E-7791BD0CE04A}"/>
              </a:ext>
            </a:extLst>
          </p:cNvPr>
          <p:cNvSpPr txBox="1"/>
          <p:nvPr/>
        </p:nvSpPr>
        <p:spPr>
          <a:xfrm>
            <a:off x="1272011" y="272765"/>
            <a:ext cx="1146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EGYPTIAN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81D6AE-2DAD-9E7B-106D-56D5CAC23BAE}"/>
              </a:ext>
            </a:extLst>
          </p:cNvPr>
          <p:cNvSpPr txBox="1"/>
          <p:nvPr/>
        </p:nvSpPr>
        <p:spPr>
          <a:xfrm>
            <a:off x="3534798" y="272765"/>
            <a:ext cx="1266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BYZANTINE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DB75D0-6AE4-4D48-406A-274D4F2A8FC9}"/>
              </a:ext>
            </a:extLst>
          </p:cNvPr>
          <p:cNvSpPr txBox="1"/>
          <p:nvPr/>
        </p:nvSpPr>
        <p:spPr>
          <a:xfrm>
            <a:off x="4934624" y="272765"/>
            <a:ext cx="1005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ROMAN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E34B31-6661-FAB6-D51B-F3CDEE1A065A}"/>
              </a:ext>
            </a:extLst>
          </p:cNvPr>
          <p:cNvSpPr txBox="1"/>
          <p:nvPr/>
        </p:nvSpPr>
        <p:spPr>
          <a:xfrm>
            <a:off x="5922362" y="270912"/>
            <a:ext cx="1898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RENNAISSANCE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A2BCAA-B9CB-E95F-06EA-4CE6D8985BB8}"/>
              </a:ext>
            </a:extLst>
          </p:cNvPr>
          <p:cNvSpPr txBox="1"/>
          <p:nvPr/>
        </p:nvSpPr>
        <p:spPr>
          <a:xfrm>
            <a:off x="7820729" y="270912"/>
            <a:ext cx="1191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BAROQUE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7B77F5-4ACE-FB84-32A0-4C159A16ECE9}"/>
              </a:ext>
            </a:extLst>
          </p:cNvPr>
          <p:cNvSpPr txBox="1"/>
          <p:nvPr/>
        </p:nvSpPr>
        <p:spPr>
          <a:xfrm>
            <a:off x="9155276" y="270912"/>
            <a:ext cx="2152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MODERN PHILIPPINE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D5087E-F9B6-BC81-6A5A-A5FE3EC5AD91}"/>
              </a:ext>
            </a:extLst>
          </p:cNvPr>
          <p:cNvSpPr txBox="1"/>
          <p:nvPr/>
        </p:nvSpPr>
        <p:spPr>
          <a:xfrm>
            <a:off x="2551754" y="272765"/>
            <a:ext cx="850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GREEK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59F58A-2F7A-70B4-941B-1EF3C21A102D}"/>
              </a:ext>
            </a:extLst>
          </p:cNvPr>
          <p:cNvSpPr txBox="1"/>
          <p:nvPr/>
        </p:nvSpPr>
        <p:spPr>
          <a:xfrm>
            <a:off x="324284" y="1335194"/>
            <a:ext cx="11543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RENNAISANCE ARCHITECTURE </a:t>
            </a:r>
            <a:r>
              <a:rPr lang="en-PH" sz="4000" dirty="0">
                <a:solidFill>
                  <a:srgbClr val="3F393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CHARACTERISTICS</a:t>
            </a:r>
            <a:r>
              <a:rPr lang="en-PH" sz="40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A36852-3041-990D-6042-9B82D4CC43C9}"/>
              </a:ext>
            </a:extLst>
          </p:cNvPr>
          <p:cNvSpPr txBox="1"/>
          <p:nvPr/>
        </p:nvSpPr>
        <p:spPr>
          <a:xfrm>
            <a:off x="749558" y="2952914"/>
            <a:ext cx="10692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alpha val="14000"/>
                  </a:schemeClr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INSPIRED BY ROMAN SYMMETRY AND GEOMETRY.</a:t>
            </a:r>
            <a:endParaRPr lang="en-PH" sz="3600" dirty="0">
              <a:solidFill>
                <a:schemeClr val="bg1">
                  <a:alpha val="14000"/>
                </a:schemeClr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D6B668-E17E-EE55-81CB-932B1E3FF578}"/>
              </a:ext>
            </a:extLst>
          </p:cNvPr>
          <p:cNvSpPr txBox="1"/>
          <p:nvPr/>
        </p:nvSpPr>
        <p:spPr>
          <a:xfrm>
            <a:off x="749557" y="3889565"/>
            <a:ext cx="9541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USE OF DOMES, ARCHES, COLUMNS, AND PERFECT PROPORTIONS.</a:t>
            </a:r>
            <a:endParaRPr lang="en-PH" sz="3600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403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</TotalTime>
  <Words>2890</Words>
  <Application>Microsoft Office PowerPoint</Application>
  <PresentationFormat>Widescreen</PresentationFormat>
  <Paragraphs>1396</Paragraphs>
  <Slides>142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142</vt:i4>
      </vt:variant>
    </vt:vector>
  </HeadingPairs>
  <TitlesOfParts>
    <vt:vector size="148" baseType="lpstr">
      <vt:lpstr>Adobe Devanagari</vt:lpstr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Jordan Recaña</dc:creator>
  <cp:lastModifiedBy>Jordan Recaña</cp:lastModifiedBy>
  <cp:revision>4</cp:revision>
  <dcterms:created xsi:type="dcterms:W3CDTF">2025-10-03T10:07:44Z</dcterms:created>
  <dcterms:modified xsi:type="dcterms:W3CDTF">2025-10-12T07:44:59Z</dcterms:modified>
</cp:coreProperties>
</file>